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72" r:id="rId6"/>
    <p:sldId id="273" r:id="rId7"/>
    <p:sldId id="269" r:id="rId8"/>
    <p:sldId id="368" r:id="rId9"/>
    <p:sldId id="370" r:id="rId10"/>
    <p:sldId id="371" r:id="rId11"/>
    <p:sldId id="372" r:id="rId12"/>
    <p:sldId id="369" r:id="rId13"/>
    <p:sldId id="376" r:id="rId14"/>
    <p:sldId id="377" r:id="rId15"/>
    <p:sldId id="373" r:id="rId16"/>
    <p:sldId id="270" r:id="rId17"/>
    <p:sldId id="271" r:id="rId18"/>
    <p:sldId id="375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howGuides="1"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739DD-CADA-4C6A-B195-0D99B3D05D13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</dgm:pt>
    <dgm:pt modelId="{3CCC6624-2673-401D-84A3-696EE4D64499}">
      <dgm:prSet phldrT="[Texto]"/>
      <dgm:spPr/>
      <dgm:t>
        <a:bodyPr/>
        <a:lstStyle/>
        <a:p>
          <a:r>
            <a:rPr lang="pt-BR" dirty="0"/>
            <a:t>Triagem e Questionários Validados</a:t>
          </a:r>
        </a:p>
      </dgm:t>
    </dgm:pt>
    <dgm:pt modelId="{38E3D253-B285-4B41-8D2C-2B92F92B8626}" type="parTrans" cxnId="{67FCDC26-721A-49D9-A99A-C0CC9C7A92B7}">
      <dgm:prSet/>
      <dgm:spPr/>
      <dgm:t>
        <a:bodyPr/>
        <a:lstStyle/>
        <a:p>
          <a:endParaRPr lang="pt-BR"/>
        </a:p>
      </dgm:t>
    </dgm:pt>
    <dgm:pt modelId="{1A51A4C0-C77B-43E8-9A40-9D1D9842B710}" type="sibTrans" cxnId="{67FCDC26-721A-49D9-A99A-C0CC9C7A92B7}">
      <dgm:prSet/>
      <dgm:spPr/>
      <dgm:t>
        <a:bodyPr/>
        <a:lstStyle/>
        <a:p>
          <a:endParaRPr lang="pt-BR"/>
        </a:p>
      </dgm:t>
    </dgm:pt>
    <dgm:pt modelId="{368C0BFA-0618-45A2-94FE-B8D0EE33B426}">
      <dgm:prSet phldrT="[Texto]"/>
      <dgm:spPr/>
      <dgm:t>
        <a:bodyPr/>
        <a:lstStyle/>
        <a:p>
          <a:r>
            <a:rPr lang="pt-BR" dirty="0"/>
            <a:t>Coleta Sanguínea</a:t>
          </a:r>
        </a:p>
      </dgm:t>
    </dgm:pt>
    <dgm:pt modelId="{C72F6F09-A7E8-489C-9A58-288DEAD7E100}" type="parTrans" cxnId="{D1D99D3C-6BC0-40D1-9CF1-B5826EF27B55}">
      <dgm:prSet/>
      <dgm:spPr/>
      <dgm:t>
        <a:bodyPr/>
        <a:lstStyle/>
        <a:p>
          <a:endParaRPr lang="pt-BR"/>
        </a:p>
      </dgm:t>
    </dgm:pt>
    <dgm:pt modelId="{4F5AFD68-3BEC-44AE-B5AC-027B74440E72}" type="sibTrans" cxnId="{D1D99D3C-6BC0-40D1-9CF1-B5826EF27B55}">
      <dgm:prSet/>
      <dgm:spPr/>
      <dgm:t>
        <a:bodyPr/>
        <a:lstStyle/>
        <a:p>
          <a:endParaRPr lang="pt-BR"/>
        </a:p>
      </dgm:t>
    </dgm:pt>
    <dgm:pt modelId="{1B7A1D0F-0A84-414D-A860-3F0DB4945A9D}">
      <dgm:prSet phldrT="[Texto]"/>
      <dgm:spPr/>
      <dgm:t>
        <a:bodyPr/>
        <a:lstStyle/>
        <a:p>
          <a:r>
            <a:rPr lang="pt-BR" dirty="0"/>
            <a:t>Algometria e Termografia</a:t>
          </a:r>
        </a:p>
      </dgm:t>
    </dgm:pt>
    <dgm:pt modelId="{D8F54E7D-372C-4207-BB19-49BA5FFE73CD}" type="parTrans" cxnId="{3CDD704A-FA21-4968-A389-E5B53C8FCECA}">
      <dgm:prSet/>
      <dgm:spPr/>
      <dgm:t>
        <a:bodyPr/>
        <a:lstStyle/>
        <a:p>
          <a:endParaRPr lang="pt-BR"/>
        </a:p>
      </dgm:t>
    </dgm:pt>
    <dgm:pt modelId="{F5819D9D-120B-4290-BD71-EC9E1DB95B4D}" type="sibTrans" cxnId="{3CDD704A-FA21-4968-A389-E5B53C8FCECA}">
      <dgm:prSet/>
      <dgm:spPr/>
      <dgm:t>
        <a:bodyPr/>
        <a:lstStyle/>
        <a:p>
          <a:endParaRPr lang="pt-BR"/>
        </a:p>
      </dgm:t>
    </dgm:pt>
    <dgm:pt modelId="{1F1A36AA-E2D3-48E2-B504-FB73179B9388}" type="pres">
      <dgm:prSet presAssocID="{D91739DD-CADA-4C6A-B195-0D99B3D05D13}" presName="CompostProcess" presStyleCnt="0">
        <dgm:presLayoutVars>
          <dgm:dir/>
          <dgm:resizeHandles val="exact"/>
        </dgm:presLayoutVars>
      </dgm:prSet>
      <dgm:spPr/>
    </dgm:pt>
    <dgm:pt modelId="{9BB3D776-B315-4B51-BF66-95ADAF5DD87B}" type="pres">
      <dgm:prSet presAssocID="{D91739DD-CADA-4C6A-B195-0D99B3D05D13}" presName="arrow" presStyleLbl="bgShp" presStyleIdx="0" presStyleCnt="1"/>
      <dgm:spPr/>
    </dgm:pt>
    <dgm:pt modelId="{253D0864-DB5F-4194-90CC-C613767DCC36}" type="pres">
      <dgm:prSet presAssocID="{D91739DD-CADA-4C6A-B195-0D99B3D05D13}" presName="linearProcess" presStyleCnt="0"/>
      <dgm:spPr/>
    </dgm:pt>
    <dgm:pt modelId="{48E79E4C-63DB-4B2A-878B-8C7B66F39E49}" type="pres">
      <dgm:prSet presAssocID="{3CCC6624-2673-401D-84A3-696EE4D6449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07C5FF-2EFB-4C2D-814D-8471FFA7D565}" type="pres">
      <dgm:prSet presAssocID="{1A51A4C0-C77B-43E8-9A40-9D1D9842B710}" presName="sibTrans" presStyleCnt="0"/>
      <dgm:spPr/>
    </dgm:pt>
    <dgm:pt modelId="{09038CD6-4999-431D-BC73-36BDE1ED5E56}" type="pres">
      <dgm:prSet presAssocID="{368C0BFA-0618-45A2-94FE-B8D0EE33B42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F0AAD7-8E24-4503-88CD-13C31DB8BBB7}" type="pres">
      <dgm:prSet presAssocID="{4F5AFD68-3BEC-44AE-B5AC-027B74440E72}" presName="sibTrans" presStyleCnt="0"/>
      <dgm:spPr/>
    </dgm:pt>
    <dgm:pt modelId="{0CF8C220-15AF-4A26-99CF-556EA549E430}" type="pres">
      <dgm:prSet presAssocID="{1B7A1D0F-0A84-414D-A860-3F0DB4945A9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CDD704A-FA21-4968-A389-E5B53C8FCECA}" srcId="{D91739DD-CADA-4C6A-B195-0D99B3D05D13}" destId="{1B7A1D0F-0A84-414D-A860-3F0DB4945A9D}" srcOrd="2" destOrd="0" parTransId="{D8F54E7D-372C-4207-BB19-49BA5FFE73CD}" sibTransId="{F5819D9D-120B-4290-BD71-EC9E1DB95B4D}"/>
    <dgm:cxn modelId="{B8FAF387-C740-49B9-A61F-FADF84033453}" type="presOf" srcId="{1B7A1D0F-0A84-414D-A860-3F0DB4945A9D}" destId="{0CF8C220-15AF-4A26-99CF-556EA549E430}" srcOrd="0" destOrd="0" presId="urn:microsoft.com/office/officeart/2005/8/layout/hProcess9"/>
    <dgm:cxn modelId="{D1D99D3C-6BC0-40D1-9CF1-B5826EF27B55}" srcId="{D91739DD-CADA-4C6A-B195-0D99B3D05D13}" destId="{368C0BFA-0618-45A2-94FE-B8D0EE33B426}" srcOrd="1" destOrd="0" parTransId="{C72F6F09-A7E8-489C-9A58-288DEAD7E100}" sibTransId="{4F5AFD68-3BEC-44AE-B5AC-027B74440E72}"/>
    <dgm:cxn modelId="{3CF63471-82D9-4A16-BB9F-64A54FEFF0BE}" type="presOf" srcId="{3CCC6624-2673-401D-84A3-696EE4D64499}" destId="{48E79E4C-63DB-4B2A-878B-8C7B66F39E49}" srcOrd="0" destOrd="0" presId="urn:microsoft.com/office/officeart/2005/8/layout/hProcess9"/>
    <dgm:cxn modelId="{67FCDC26-721A-49D9-A99A-C0CC9C7A92B7}" srcId="{D91739DD-CADA-4C6A-B195-0D99B3D05D13}" destId="{3CCC6624-2673-401D-84A3-696EE4D64499}" srcOrd="0" destOrd="0" parTransId="{38E3D253-B285-4B41-8D2C-2B92F92B8626}" sibTransId="{1A51A4C0-C77B-43E8-9A40-9D1D9842B710}"/>
    <dgm:cxn modelId="{9474991F-095B-4588-B071-7059EA7E7167}" type="presOf" srcId="{D91739DD-CADA-4C6A-B195-0D99B3D05D13}" destId="{1F1A36AA-E2D3-48E2-B504-FB73179B9388}" srcOrd="0" destOrd="0" presId="urn:microsoft.com/office/officeart/2005/8/layout/hProcess9"/>
    <dgm:cxn modelId="{DC63D0FD-22E0-4B74-81C7-283B710E412B}" type="presOf" srcId="{368C0BFA-0618-45A2-94FE-B8D0EE33B426}" destId="{09038CD6-4999-431D-BC73-36BDE1ED5E56}" srcOrd="0" destOrd="0" presId="urn:microsoft.com/office/officeart/2005/8/layout/hProcess9"/>
    <dgm:cxn modelId="{EA6F636E-D7EB-4E98-85A7-12D7B10838DC}" type="presParOf" srcId="{1F1A36AA-E2D3-48E2-B504-FB73179B9388}" destId="{9BB3D776-B315-4B51-BF66-95ADAF5DD87B}" srcOrd="0" destOrd="0" presId="urn:microsoft.com/office/officeart/2005/8/layout/hProcess9"/>
    <dgm:cxn modelId="{4CAA8410-28A6-4897-98C8-75D839EBB444}" type="presParOf" srcId="{1F1A36AA-E2D3-48E2-B504-FB73179B9388}" destId="{253D0864-DB5F-4194-90CC-C613767DCC36}" srcOrd="1" destOrd="0" presId="urn:microsoft.com/office/officeart/2005/8/layout/hProcess9"/>
    <dgm:cxn modelId="{EB30B296-86E9-448D-9706-1AF1E3E38907}" type="presParOf" srcId="{253D0864-DB5F-4194-90CC-C613767DCC36}" destId="{48E79E4C-63DB-4B2A-878B-8C7B66F39E49}" srcOrd="0" destOrd="0" presId="urn:microsoft.com/office/officeart/2005/8/layout/hProcess9"/>
    <dgm:cxn modelId="{563D6456-8826-480C-A379-C5E1DE3F06CE}" type="presParOf" srcId="{253D0864-DB5F-4194-90CC-C613767DCC36}" destId="{3B07C5FF-2EFB-4C2D-814D-8471FFA7D565}" srcOrd="1" destOrd="0" presId="urn:microsoft.com/office/officeart/2005/8/layout/hProcess9"/>
    <dgm:cxn modelId="{D1448EF0-2FBC-45AC-8A83-826C56378227}" type="presParOf" srcId="{253D0864-DB5F-4194-90CC-C613767DCC36}" destId="{09038CD6-4999-431D-BC73-36BDE1ED5E56}" srcOrd="2" destOrd="0" presId="urn:microsoft.com/office/officeart/2005/8/layout/hProcess9"/>
    <dgm:cxn modelId="{D4227279-C512-4B0F-A5D5-EC539BF71EED}" type="presParOf" srcId="{253D0864-DB5F-4194-90CC-C613767DCC36}" destId="{25F0AAD7-8E24-4503-88CD-13C31DB8BBB7}" srcOrd="3" destOrd="0" presId="urn:microsoft.com/office/officeart/2005/8/layout/hProcess9"/>
    <dgm:cxn modelId="{C67A7C56-F4B8-409C-9893-72858D35A74E}" type="presParOf" srcId="{253D0864-DB5F-4194-90CC-C613767DCC36}" destId="{0CF8C220-15AF-4A26-99CF-556EA549E43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07FDB-879D-4E9B-9380-E8853483FA8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BC922855-14E3-46A3-BDB2-4147976013A0}">
      <dgm:prSet phldrT="[Texto]"/>
      <dgm:spPr/>
      <dgm:t>
        <a:bodyPr/>
        <a:lstStyle/>
        <a:p>
          <a:r>
            <a:rPr lang="pt-BR" dirty="0"/>
            <a:t>AR</a:t>
          </a:r>
        </a:p>
      </dgm:t>
    </dgm:pt>
    <dgm:pt modelId="{FE0B4BC4-7C49-4AF3-A169-55D8BF7CB05C}" type="parTrans" cxnId="{2464F7A3-F9CC-4242-8BD2-07283238E4DC}">
      <dgm:prSet/>
      <dgm:spPr/>
      <dgm:t>
        <a:bodyPr/>
        <a:lstStyle/>
        <a:p>
          <a:endParaRPr lang="pt-BR"/>
        </a:p>
      </dgm:t>
    </dgm:pt>
    <dgm:pt modelId="{8A8752B0-A79D-4F5A-AA0E-9C2FD056BD7A}" type="sibTrans" cxnId="{2464F7A3-F9CC-4242-8BD2-07283238E4DC}">
      <dgm:prSet/>
      <dgm:spPr/>
      <dgm:t>
        <a:bodyPr/>
        <a:lstStyle/>
        <a:p>
          <a:endParaRPr lang="pt-BR"/>
        </a:p>
      </dgm:t>
    </dgm:pt>
    <dgm:pt modelId="{48F0FC4E-386A-44E4-97B3-34EC1A58061F}">
      <dgm:prSet phldrT="[Texto]"/>
      <dgm:spPr/>
      <dgm:t>
        <a:bodyPr/>
        <a:lstStyle/>
        <a:p>
          <a:r>
            <a:rPr lang="pt-BR" dirty="0"/>
            <a:t>PREVENÇÃO </a:t>
          </a:r>
        </a:p>
      </dgm:t>
    </dgm:pt>
    <dgm:pt modelId="{E789EA6E-E48E-47DC-8A44-C4C85F258B63}" type="parTrans" cxnId="{D8F353C5-4557-4CA3-9F3E-631C05AD9EC4}">
      <dgm:prSet/>
      <dgm:spPr/>
      <dgm:t>
        <a:bodyPr/>
        <a:lstStyle/>
        <a:p>
          <a:endParaRPr lang="pt-BR"/>
        </a:p>
      </dgm:t>
    </dgm:pt>
    <dgm:pt modelId="{840C47FD-02A2-4F2C-9DEC-6B7883E97EAA}" type="sibTrans" cxnId="{D8F353C5-4557-4CA3-9F3E-631C05AD9EC4}">
      <dgm:prSet/>
      <dgm:spPr/>
      <dgm:t>
        <a:bodyPr/>
        <a:lstStyle/>
        <a:p>
          <a:endParaRPr lang="pt-BR"/>
        </a:p>
      </dgm:t>
    </dgm:pt>
    <dgm:pt modelId="{F5C2AEB7-9E63-4801-9083-143572A51B14}">
      <dgm:prSet phldrT="[Texto]"/>
      <dgm:spPr/>
      <dgm:t>
        <a:bodyPr/>
        <a:lstStyle/>
        <a:p>
          <a:r>
            <a:rPr lang="pt-BR" dirty="0"/>
            <a:t>REABILITAÇÃO</a:t>
          </a:r>
        </a:p>
      </dgm:t>
    </dgm:pt>
    <dgm:pt modelId="{7C054A44-B49A-41A7-9156-A3C1CE1B6C06}" type="parTrans" cxnId="{88BDB419-1ADC-48DB-858D-63519A8D7DAF}">
      <dgm:prSet/>
      <dgm:spPr/>
      <dgm:t>
        <a:bodyPr/>
        <a:lstStyle/>
        <a:p>
          <a:endParaRPr lang="pt-BR"/>
        </a:p>
      </dgm:t>
    </dgm:pt>
    <dgm:pt modelId="{47667687-5B94-4983-8005-23A61CA02C67}" type="sibTrans" cxnId="{88BDB419-1ADC-48DB-858D-63519A8D7DAF}">
      <dgm:prSet/>
      <dgm:spPr/>
      <dgm:t>
        <a:bodyPr/>
        <a:lstStyle/>
        <a:p>
          <a:endParaRPr lang="pt-BR"/>
        </a:p>
      </dgm:t>
    </dgm:pt>
    <dgm:pt modelId="{62417B99-5D4C-4B87-B451-A731B4B7AACD}">
      <dgm:prSet phldrT="[Texto]"/>
      <dgm:spPr/>
      <dgm:t>
        <a:bodyPr/>
        <a:lstStyle/>
        <a:p>
          <a:r>
            <a:rPr lang="pt-BR" dirty="0"/>
            <a:t>PROMOÇÃO</a:t>
          </a:r>
        </a:p>
      </dgm:t>
    </dgm:pt>
    <dgm:pt modelId="{BE4D43AE-CD18-45E0-B01E-C2B51E614536}" type="parTrans" cxnId="{A81F8B64-741A-4E33-B6B7-876D61CE0110}">
      <dgm:prSet/>
      <dgm:spPr/>
      <dgm:t>
        <a:bodyPr/>
        <a:lstStyle/>
        <a:p>
          <a:endParaRPr lang="pt-BR"/>
        </a:p>
      </dgm:t>
    </dgm:pt>
    <dgm:pt modelId="{5F170EA9-7C28-4B57-B211-45AA27196882}" type="sibTrans" cxnId="{A81F8B64-741A-4E33-B6B7-876D61CE0110}">
      <dgm:prSet/>
      <dgm:spPr/>
      <dgm:t>
        <a:bodyPr/>
        <a:lstStyle/>
        <a:p>
          <a:endParaRPr lang="pt-BR"/>
        </a:p>
      </dgm:t>
    </dgm:pt>
    <dgm:pt modelId="{F8E0FB9C-CE53-4823-9E6D-CDEE7DEA6DD4}" type="pres">
      <dgm:prSet presAssocID="{3DB07FDB-879D-4E9B-9380-E8853483FA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1244069-EECD-41FE-96EC-9107723FF6ED}" type="pres">
      <dgm:prSet presAssocID="{BC922855-14E3-46A3-BDB2-4147976013A0}" presName="root1" presStyleCnt="0"/>
      <dgm:spPr/>
    </dgm:pt>
    <dgm:pt modelId="{AC604723-18BC-473E-B69C-DD3C22C2E1E8}" type="pres">
      <dgm:prSet presAssocID="{BC922855-14E3-46A3-BDB2-4147976013A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80D527-A921-47D7-80C9-D491C31A8DFE}" type="pres">
      <dgm:prSet presAssocID="{BC922855-14E3-46A3-BDB2-4147976013A0}" presName="level2hierChild" presStyleCnt="0"/>
      <dgm:spPr/>
    </dgm:pt>
    <dgm:pt modelId="{2F716B97-363A-4CDB-8C02-B44305A03846}" type="pres">
      <dgm:prSet presAssocID="{E789EA6E-E48E-47DC-8A44-C4C85F258B63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F2F8E39D-0924-476C-82C8-A96AD9884C83}" type="pres">
      <dgm:prSet presAssocID="{E789EA6E-E48E-47DC-8A44-C4C85F258B63}" presName="connTx" presStyleLbl="parChTrans1D2" presStyleIdx="0" presStyleCnt="3"/>
      <dgm:spPr/>
      <dgm:t>
        <a:bodyPr/>
        <a:lstStyle/>
        <a:p>
          <a:endParaRPr lang="pt-BR"/>
        </a:p>
      </dgm:t>
    </dgm:pt>
    <dgm:pt modelId="{910DFBB3-E22A-4CDA-856E-F268BF3033BF}" type="pres">
      <dgm:prSet presAssocID="{48F0FC4E-386A-44E4-97B3-34EC1A58061F}" presName="root2" presStyleCnt="0"/>
      <dgm:spPr/>
    </dgm:pt>
    <dgm:pt modelId="{20CD97B7-63E3-4CAA-BB15-3F796DF5FA83}" type="pres">
      <dgm:prSet presAssocID="{48F0FC4E-386A-44E4-97B3-34EC1A58061F}" presName="LevelTwoTextNode" presStyleLbl="node2" presStyleIdx="0" presStyleCnt="3" custScaleX="15897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9CB29B4-7964-4456-9E8E-14B565D22F0C}" type="pres">
      <dgm:prSet presAssocID="{48F0FC4E-386A-44E4-97B3-34EC1A58061F}" presName="level3hierChild" presStyleCnt="0"/>
      <dgm:spPr/>
    </dgm:pt>
    <dgm:pt modelId="{9362024C-76B8-454C-9F50-75E34C877526}" type="pres">
      <dgm:prSet presAssocID="{7C054A44-B49A-41A7-9156-A3C1CE1B6C06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02BC1424-DEB2-4674-9582-E393DB846CB3}" type="pres">
      <dgm:prSet presAssocID="{7C054A44-B49A-41A7-9156-A3C1CE1B6C06}" presName="connTx" presStyleLbl="parChTrans1D2" presStyleIdx="1" presStyleCnt="3"/>
      <dgm:spPr/>
      <dgm:t>
        <a:bodyPr/>
        <a:lstStyle/>
        <a:p>
          <a:endParaRPr lang="pt-BR"/>
        </a:p>
      </dgm:t>
    </dgm:pt>
    <dgm:pt modelId="{8B3C1A59-EE47-4E2B-ACA9-F240525AB40B}" type="pres">
      <dgm:prSet presAssocID="{F5C2AEB7-9E63-4801-9083-143572A51B14}" presName="root2" presStyleCnt="0"/>
      <dgm:spPr/>
    </dgm:pt>
    <dgm:pt modelId="{761D8759-EFE9-46F6-8096-5CBAEDEDB6DB}" type="pres">
      <dgm:prSet presAssocID="{F5C2AEB7-9E63-4801-9083-143572A51B14}" presName="LevelTwoTextNode" presStyleLbl="node2" presStyleIdx="1" presStyleCnt="3" custScaleX="15897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3C2C8CF-2547-4D8A-8DA6-0199A930A6A5}" type="pres">
      <dgm:prSet presAssocID="{F5C2AEB7-9E63-4801-9083-143572A51B14}" presName="level3hierChild" presStyleCnt="0"/>
      <dgm:spPr/>
    </dgm:pt>
    <dgm:pt modelId="{74C43C1F-E2A6-42FF-BFC6-7FA009E6148A}" type="pres">
      <dgm:prSet presAssocID="{BE4D43AE-CD18-45E0-B01E-C2B51E614536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BCCC5AEA-D514-4F93-A693-1E79BF015791}" type="pres">
      <dgm:prSet presAssocID="{BE4D43AE-CD18-45E0-B01E-C2B51E614536}" presName="connTx" presStyleLbl="parChTrans1D2" presStyleIdx="2" presStyleCnt="3"/>
      <dgm:spPr/>
      <dgm:t>
        <a:bodyPr/>
        <a:lstStyle/>
        <a:p>
          <a:endParaRPr lang="pt-BR"/>
        </a:p>
      </dgm:t>
    </dgm:pt>
    <dgm:pt modelId="{7221F8F2-A722-4843-8AE8-5E56995FD94C}" type="pres">
      <dgm:prSet presAssocID="{62417B99-5D4C-4B87-B451-A731B4B7AACD}" presName="root2" presStyleCnt="0"/>
      <dgm:spPr/>
    </dgm:pt>
    <dgm:pt modelId="{BFA6D199-8596-419A-A3A6-F17CF2381B4F}" type="pres">
      <dgm:prSet presAssocID="{62417B99-5D4C-4B87-B451-A731B4B7AACD}" presName="LevelTwoTextNode" presStyleLbl="node2" presStyleIdx="2" presStyleCnt="3" custScaleX="1584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DFE263A-E18B-4DEE-B919-5354EC009CCB}" type="pres">
      <dgm:prSet presAssocID="{62417B99-5D4C-4B87-B451-A731B4B7AACD}" presName="level3hierChild" presStyleCnt="0"/>
      <dgm:spPr/>
    </dgm:pt>
  </dgm:ptLst>
  <dgm:cxnLst>
    <dgm:cxn modelId="{88BDB419-1ADC-48DB-858D-63519A8D7DAF}" srcId="{BC922855-14E3-46A3-BDB2-4147976013A0}" destId="{F5C2AEB7-9E63-4801-9083-143572A51B14}" srcOrd="1" destOrd="0" parTransId="{7C054A44-B49A-41A7-9156-A3C1CE1B6C06}" sibTransId="{47667687-5B94-4983-8005-23A61CA02C67}"/>
    <dgm:cxn modelId="{EA36AD54-B3EA-495F-9FA7-54C8A17CA620}" type="presOf" srcId="{BC922855-14E3-46A3-BDB2-4147976013A0}" destId="{AC604723-18BC-473E-B69C-DD3C22C2E1E8}" srcOrd="0" destOrd="0" presId="urn:microsoft.com/office/officeart/2008/layout/HorizontalMultiLevelHierarchy"/>
    <dgm:cxn modelId="{3BA334F0-7697-48FB-BFF8-9590FECE808C}" type="presOf" srcId="{7C054A44-B49A-41A7-9156-A3C1CE1B6C06}" destId="{9362024C-76B8-454C-9F50-75E34C877526}" srcOrd="0" destOrd="0" presId="urn:microsoft.com/office/officeart/2008/layout/HorizontalMultiLevelHierarchy"/>
    <dgm:cxn modelId="{B841C192-7969-4503-959C-49C65D8391A2}" type="presOf" srcId="{BE4D43AE-CD18-45E0-B01E-C2B51E614536}" destId="{BCCC5AEA-D514-4F93-A693-1E79BF015791}" srcOrd="1" destOrd="0" presId="urn:microsoft.com/office/officeart/2008/layout/HorizontalMultiLevelHierarchy"/>
    <dgm:cxn modelId="{060112F5-4076-497B-98D8-6C2B9961A75B}" type="presOf" srcId="{62417B99-5D4C-4B87-B451-A731B4B7AACD}" destId="{BFA6D199-8596-419A-A3A6-F17CF2381B4F}" srcOrd="0" destOrd="0" presId="urn:microsoft.com/office/officeart/2008/layout/HorizontalMultiLevelHierarchy"/>
    <dgm:cxn modelId="{BE9F2684-C401-4A4C-8028-49547CD1D18F}" type="presOf" srcId="{48F0FC4E-386A-44E4-97B3-34EC1A58061F}" destId="{20CD97B7-63E3-4CAA-BB15-3F796DF5FA83}" srcOrd="0" destOrd="0" presId="urn:microsoft.com/office/officeart/2008/layout/HorizontalMultiLevelHierarchy"/>
    <dgm:cxn modelId="{F4BAED2B-DBE0-4010-99D9-04B7DCE6FBA2}" type="presOf" srcId="{E789EA6E-E48E-47DC-8A44-C4C85F258B63}" destId="{F2F8E39D-0924-476C-82C8-A96AD9884C83}" srcOrd="1" destOrd="0" presId="urn:microsoft.com/office/officeart/2008/layout/HorizontalMultiLevelHierarchy"/>
    <dgm:cxn modelId="{F6FDA315-EE15-4D1B-BCFC-C8F5D740E31D}" type="presOf" srcId="{7C054A44-B49A-41A7-9156-A3C1CE1B6C06}" destId="{02BC1424-DEB2-4674-9582-E393DB846CB3}" srcOrd="1" destOrd="0" presId="urn:microsoft.com/office/officeart/2008/layout/HorizontalMultiLevelHierarchy"/>
    <dgm:cxn modelId="{C54E9AE8-3773-4C91-85DB-7E635E3800EB}" type="presOf" srcId="{3DB07FDB-879D-4E9B-9380-E8853483FA8B}" destId="{F8E0FB9C-CE53-4823-9E6D-CDEE7DEA6DD4}" srcOrd="0" destOrd="0" presId="urn:microsoft.com/office/officeart/2008/layout/HorizontalMultiLevelHierarchy"/>
    <dgm:cxn modelId="{59881696-A9EA-4B6F-80C5-DBB5F6FE5594}" type="presOf" srcId="{F5C2AEB7-9E63-4801-9083-143572A51B14}" destId="{761D8759-EFE9-46F6-8096-5CBAEDEDB6DB}" srcOrd="0" destOrd="0" presId="urn:microsoft.com/office/officeart/2008/layout/HorizontalMultiLevelHierarchy"/>
    <dgm:cxn modelId="{2464F7A3-F9CC-4242-8BD2-07283238E4DC}" srcId="{3DB07FDB-879D-4E9B-9380-E8853483FA8B}" destId="{BC922855-14E3-46A3-BDB2-4147976013A0}" srcOrd="0" destOrd="0" parTransId="{FE0B4BC4-7C49-4AF3-A169-55D8BF7CB05C}" sibTransId="{8A8752B0-A79D-4F5A-AA0E-9C2FD056BD7A}"/>
    <dgm:cxn modelId="{EC32F1B5-F3B7-4045-8043-ACB7DCED5EF3}" type="presOf" srcId="{BE4D43AE-CD18-45E0-B01E-C2B51E614536}" destId="{74C43C1F-E2A6-42FF-BFC6-7FA009E6148A}" srcOrd="0" destOrd="0" presId="urn:microsoft.com/office/officeart/2008/layout/HorizontalMultiLevelHierarchy"/>
    <dgm:cxn modelId="{A81F8B64-741A-4E33-B6B7-876D61CE0110}" srcId="{BC922855-14E3-46A3-BDB2-4147976013A0}" destId="{62417B99-5D4C-4B87-B451-A731B4B7AACD}" srcOrd="2" destOrd="0" parTransId="{BE4D43AE-CD18-45E0-B01E-C2B51E614536}" sibTransId="{5F170EA9-7C28-4B57-B211-45AA27196882}"/>
    <dgm:cxn modelId="{05CBA5EE-BF72-4249-A1BD-DEBDC5914249}" type="presOf" srcId="{E789EA6E-E48E-47DC-8A44-C4C85F258B63}" destId="{2F716B97-363A-4CDB-8C02-B44305A03846}" srcOrd="0" destOrd="0" presId="urn:microsoft.com/office/officeart/2008/layout/HorizontalMultiLevelHierarchy"/>
    <dgm:cxn modelId="{D8F353C5-4557-4CA3-9F3E-631C05AD9EC4}" srcId="{BC922855-14E3-46A3-BDB2-4147976013A0}" destId="{48F0FC4E-386A-44E4-97B3-34EC1A58061F}" srcOrd="0" destOrd="0" parTransId="{E789EA6E-E48E-47DC-8A44-C4C85F258B63}" sibTransId="{840C47FD-02A2-4F2C-9DEC-6B7883E97EAA}"/>
    <dgm:cxn modelId="{212D1DE0-1272-4D5D-B40B-B497207F5C78}" type="presParOf" srcId="{F8E0FB9C-CE53-4823-9E6D-CDEE7DEA6DD4}" destId="{81244069-EECD-41FE-96EC-9107723FF6ED}" srcOrd="0" destOrd="0" presId="urn:microsoft.com/office/officeart/2008/layout/HorizontalMultiLevelHierarchy"/>
    <dgm:cxn modelId="{4852D4D9-6E01-4B04-9FC0-1B6559F60A95}" type="presParOf" srcId="{81244069-EECD-41FE-96EC-9107723FF6ED}" destId="{AC604723-18BC-473E-B69C-DD3C22C2E1E8}" srcOrd="0" destOrd="0" presId="urn:microsoft.com/office/officeart/2008/layout/HorizontalMultiLevelHierarchy"/>
    <dgm:cxn modelId="{1ACBD4D6-41EC-43ED-BB08-80C1CEF369DD}" type="presParOf" srcId="{81244069-EECD-41FE-96EC-9107723FF6ED}" destId="{5580D527-A921-47D7-80C9-D491C31A8DFE}" srcOrd="1" destOrd="0" presId="urn:microsoft.com/office/officeart/2008/layout/HorizontalMultiLevelHierarchy"/>
    <dgm:cxn modelId="{B8119B23-385E-4830-9DB7-87CD3C33506D}" type="presParOf" srcId="{5580D527-A921-47D7-80C9-D491C31A8DFE}" destId="{2F716B97-363A-4CDB-8C02-B44305A03846}" srcOrd="0" destOrd="0" presId="urn:microsoft.com/office/officeart/2008/layout/HorizontalMultiLevelHierarchy"/>
    <dgm:cxn modelId="{F807EA98-D94C-4BAC-99CA-4627EE9764F1}" type="presParOf" srcId="{2F716B97-363A-4CDB-8C02-B44305A03846}" destId="{F2F8E39D-0924-476C-82C8-A96AD9884C83}" srcOrd="0" destOrd="0" presId="urn:microsoft.com/office/officeart/2008/layout/HorizontalMultiLevelHierarchy"/>
    <dgm:cxn modelId="{C57D8AE7-D7A5-4F4D-83B0-105AB4CBD12A}" type="presParOf" srcId="{5580D527-A921-47D7-80C9-D491C31A8DFE}" destId="{910DFBB3-E22A-4CDA-856E-F268BF3033BF}" srcOrd="1" destOrd="0" presId="urn:microsoft.com/office/officeart/2008/layout/HorizontalMultiLevelHierarchy"/>
    <dgm:cxn modelId="{AA99B3A0-DFA8-4139-AE28-304B8F833CCB}" type="presParOf" srcId="{910DFBB3-E22A-4CDA-856E-F268BF3033BF}" destId="{20CD97B7-63E3-4CAA-BB15-3F796DF5FA83}" srcOrd="0" destOrd="0" presId="urn:microsoft.com/office/officeart/2008/layout/HorizontalMultiLevelHierarchy"/>
    <dgm:cxn modelId="{C76EDCC1-7009-46E1-BDE1-235C44873849}" type="presParOf" srcId="{910DFBB3-E22A-4CDA-856E-F268BF3033BF}" destId="{99CB29B4-7964-4456-9E8E-14B565D22F0C}" srcOrd="1" destOrd="0" presId="urn:microsoft.com/office/officeart/2008/layout/HorizontalMultiLevelHierarchy"/>
    <dgm:cxn modelId="{DF1E1B58-C04C-4FD4-B6CF-79298839FFB1}" type="presParOf" srcId="{5580D527-A921-47D7-80C9-D491C31A8DFE}" destId="{9362024C-76B8-454C-9F50-75E34C877526}" srcOrd="2" destOrd="0" presId="urn:microsoft.com/office/officeart/2008/layout/HorizontalMultiLevelHierarchy"/>
    <dgm:cxn modelId="{65D05A69-F817-42F6-A5D3-E39FD7CADB11}" type="presParOf" srcId="{9362024C-76B8-454C-9F50-75E34C877526}" destId="{02BC1424-DEB2-4674-9582-E393DB846CB3}" srcOrd="0" destOrd="0" presId="urn:microsoft.com/office/officeart/2008/layout/HorizontalMultiLevelHierarchy"/>
    <dgm:cxn modelId="{3BFB6B57-A22E-418D-8FD8-BF8A740C7FA4}" type="presParOf" srcId="{5580D527-A921-47D7-80C9-D491C31A8DFE}" destId="{8B3C1A59-EE47-4E2B-ACA9-F240525AB40B}" srcOrd="3" destOrd="0" presId="urn:microsoft.com/office/officeart/2008/layout/HorizontalMultiLevelHierarchy"/>
    <dgm:cxn modelId="{6A38D868-4DE0-46DC-974A-14DBACB12AB8}" type="presParOf" srcId="{8B3C1A59-EE47-4E2B-ACA9-F240525AB40B}" destId="{761D8759-EFE9-46F6-8096-5CBAEDEDB6DB}" srcOrd="0" destOrd="0" presId="urn:microsoft.com/office/officeart/2008/layout/HorizontalMultiLevelHierarchy"/>
    <dgm:cxn modelId="{B7D2267E-C688-4994-B25F-DCAF1E62AAD4}" type="presParOf" srcId="{8B3C1A59-EE47-4E2B-ACA9-F240525AB40B}" destId="{03C2C8CF-2547-4D8A-8DA6-0199A930A6A5}" srcOrd="1" destOrd="0" presId="urn:microsoft.com/office/officeart/2008/layout/HorizontalMultiLevelHierarchy"/>
    <dgm:cxn modelId="{BA87DA7B-9B9E-476F-A716-A57DCB3193D0}" type="presParOf" srcId="{5580D527-A921-47D7-80C9-D491C31A8DFE}" destId="{74C43C1F-E2A6-42FF-BFC6-7FA009E6148A}" srcOrd="4" destOrd="0" presId="urn:microsoft.com/office/officeart/2008/layout/HorizontalMultiLevelHierarchy"/>
    <dgm:cxn modelId="{48650A18-3CC9-4680-A7F7-EC5E4F22E568}" type="presParOf" srcId="{74C43C1F-E2A6-42FF-BFC6-7FA009E6148A}" destId="{BCCC5AEA-D514-4F93-A693-1E79BF015791}" srcOrd="0" destOrd="0" presId="urn:microsoft.com/office/officeart/2008/layout/HorizontalMultiLevelHierarchy"/>
    <dgm:cxn modelId="{934ED400-0961-4662-AB37-2EA45C062968}" type="presParOf" srcId="{5580D527-A921-47D7-80C9-D491C31A8DFE}" destId="{7221F8F2-A722-4843-8AE8-5E56995FD94C}" srcOrd="5" destOrd="0" presId="urn:microsoft.com/office/officeart/2008/layout/HorizontalMultiLevelHierarchy"/>
    <dgm:cxn modelId="{375F262A-22C0-48ED-97F2-969235E4762E}" type="presParOf" srcId="{7221F8F2-A722-4843-8AE8-5E56995FD94C}" destId="{BFA6D199-8596-419A-A3A6-F17CF2381B4F}" srcOrd="0" destOrd="0" presId="urn:microsoft.com/office/officeart/2008/layout/HorizontalMultiLevelHierarchy"/>
    <dgm:cxn modelId="{B077BC45-9283-43F1-90A4-947C7CFCC43D}" type="presParOf" srcId="{7221F8F2-A722-4843-8AE8-5E56995FD94C}" destId="{4DFE263A-E18B-4DEE-B919-5354EC009CC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D35-3383-43AC-924C-4E66292DCD78}" type="datetimeFigureOut">
              <a:rPr lang="pt-BR" smtClean="0"/>
              <a:pPr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93E-764A-4051-A866-FB47344C21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8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D35-3383-43AC-924C-4E66292DCD78}" type="datetimeFigureOut">
              <a:rPr lang="pt-BR" smtClean="0"/>
              <a:pPr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93E-764A-4051-A866-FB47344C21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7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D35-3383-43AC-924C-4E66292DCD78}" type="datetimeFigureOut">
              <a:rPr lang="pt-BR" smtClean="0"/>
              <a:pPr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93E-764A-4051-A866-FB47344C21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D35-3383-43AC-924C-4E66292DCD78}" type="datetimeFigureOut">
              <a:rPr lang="pt-BR" smtClean="0"/>
              <a:pPr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93E-764A-4051-A866-FB47344C21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0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D35-3383-43AC-924C-4E66292DCD78}" type="datetimeFigureOut">
              <a:rPr lang="pt-BR" smtClean="0"/>
              <a:pPr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93E-764A-4051-A866-FB47344C21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D35-3383-43AC-924C-4E66292DCD78}" type="datetimeFigureOut">
              <a:rPr lang="pt-BR" smtClean="0"/>
              <a:pPr/>
              <a:t>14/03/2021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93E-764A-4051-A866-FB47344C21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6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D35-3383-43AC-924C-4E66292DCD78}" type="datetimeFigureOut">
              <a:rPr lang="pt-BR" smtClean="0"/>
              <a:pPr/>
              <a:t>14/03/2021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93E-764A-4051-A866-FB47344C21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3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D35-3383-43AC-924C-4E66292DCD78}" type="datetimeFigureOut">
              <a:rPr lang="pt-BR" smtClean="0"/>
              <a:pPr/>
              <a:t>14/03/2021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93E-764A-4051-A866-FB47344C21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9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D35-3383-43AC-924C-4E66292DCD78}" type="datetimeFigureOut">
              <a:rPr lang="pt-BR" smtClean="0"/>
              <a:pPr/>
              <a:t>14/03/2021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93E-764A-4051-A866-FB47344C21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9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D35-3383-43AC-924C-4E66292DCD78}" type="datetimeFigureOut">
              <a:rPr lang="pt-BR" smtClean="0"/>
              <a:pPr/>
              <a:t>14/03/2021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93E-764A-4051-A866-FB47344C21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6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FD35-3383-43AC-924C-4E66292DCD78}" type="datetimeFigureOut">
              <a:rPr lang="pt-BR" smtClean="0"/>
              <a:pPr/>
              <a:t>14/03/2021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093E-764A-4051-A866-FB47344C21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4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F3FD35-3383-43AC-924C-4E66292DCD78}" type="datetimeFigureOut">
              <a:rPr lang="pt-BR" smtClean="0"/>
              <a:pPr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DB093E-764A-4051-A866-FB47344C21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32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.jp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12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jp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part6.04070503.07020102@faperj.br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451861" y="822013"/>
            <a:ext cx="8385826" cy="5127267"/>
          </a:xfrm>
          <a:prstGeom prst="roundRect">
            <a:avLst>
              <a:gd name="adj" fmla="val 10540"/>
            </a:avLst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8574" y="1805204"/>
            <a:ext cx="7772400" cy="1151884"/>
          </a:xfrm>
        </p:spPr>
        <p:txBody>
          <a:bodyPr>
            <a:noAutofit/>
          </a:bodyPr>
          <a:lstStyle/>
          <a:p>
            <a:r>
              <a:rPr lang="pt-BR" sz="2400" b="1"/>
              <a:t>VIVÊNCIA DA DOR CRÔNICA EM PACIENTES COM ARTRITE REUMATOIDE E SUA CORRELAÇÃO ENTRE ASPECTOS BIOPSICOSSOCIAIS E BIOMARCADORES SANGUÍNEOS </a:t>
            </a:r>
            <a:endParaRPr lang="pt-BR" sz="2400" dirty="0"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72808" cy="1752600"/>
          </a:xfrm>
        </p:spPr>
        <p:txBody>
          <a:bodyPr>
            <a:normAutofit/>
          </a:bodyPr>
          <a:lstStyle/>
          <a:p>
            <a:pPr algn="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Equipe e instituição:</a:t>
            </a:r>
          </a:p>
          <a:p>
            <a:pPr algn="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Leticia Meda Vendrusculo Fangel – coordenadora da proposta</a:t>
            </a:r>
          </a:p>
          <a:p>
            <a:pPr algn="r"/>
            <a:endParaRPr lang="pt-BR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16" y="150648"/>
            <a:ext cx="3622124" cy="54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60" y="6139556"/>
            <a:ext cx="1368152" cy="55101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334528" y="924860"/>
            <a:ext cx="6492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Seminário Final de Acompanhamento e Avaliação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638962" y="3429000"/>
            <a:ext cx="480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Fundação de Apoio à Pesquisa do Distrito Federal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755576" y="6052127"/>
            <a:ext cx="2232248" cy="646176"/>
          </a:xfrm>
          <a:prstGeom prst="rect">
            <a:avLst/>
          </a:prstGeom>
        </p:spPr>
      </p:pic>
      <p:pic>
        <p:nvPicPr>
          <p:cNvPr id="12" name="Imagem 11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05" y="6042049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15" y="6014821"/>
            <a:ext cx="1388745" cy="7848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EEF9B5B-4203-427C-9CBF-8F478A72348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704" t="13583" r="65987" b="77437"/>
          <a:stretch/>
        </p:blipFill>
        <p:spPr>
          <a:xfrm>
            <a:off x="2846280" y="4909667"/>
            <a:ext cx="4121046" cy="76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7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851665"/>
            <a:ext cx="7920880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/>
              <a:t>Resultados: </a:t>
            </a:r>
          </a:p>
          <a:p>
            <a:pPr algn="ctr"/>
            <a:r>
              <a:rPr lang="pt-BR" b="1" u="sng" dirty="0">
                <a:solidFill>
                  <a:schemeClr val="tx2"/>
                </a:solidFill>
              </a:rPr>
              <a:t>ASPECTOS PSICOSSOCIAIS</a:t>
            </a:r>
          </a:p>
          <a:p>
            <a:endParaRPr lang="pt-BR" b="1" u="sng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dirty="0"/>
              <a:t>                                                                   Não encontrou-se correlação entre os             			              questionários e o CDAI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86" y="6170544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071735" y="6080691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41" y="6086639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93" y="6020599"/>
            <a:ext cx="1388745" cy="784860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750D3CF-5B26-42F4-915E-F897576DE895}"/>
              </a:ext>
            </a:extLst>
          </p:cNvPr>
          <p:cNvGraphicFramePr>
            <a:graphicFrameLocks noGrp="1"/>
          </p:cNvGraphicFramePr>
          <p:nvPr/>
        </p:nvGraphicFramePr>
        <p:xfrm>
          <a:off x="899593" y="1636236"/>
          <a:ext cx="3096343" cy="3585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815">
                  <a:extLst>
                    <a:ext uri="{9D8B030D-6E8A-4147-A177-3AD203B41FA5}">
                      <a16:colId xmlns:a16="http://schemas.microsoft.com/office/drawing/2014/main" xmlns="" val="920938493"/>
                    </a:ext>
                  </a:extLst>
                </a:gridCol>
                <a:gridCol w="1539416">
                  <a:extLst>
                    <a:ext uri="{9D8B030D-6E8A-4147-A177-3AD203B41FA5}">
                      <a16:colId xmlns:a16="http://schemas.microsoft.com/office/drawing/2014/main" xmlns="" val="357857613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997873394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5663442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Scores (A±SD)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73607093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NPRS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5.31±2.57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821345947"/>
                  </a:ext>
                </a:extLst>
              </a:tr>
              <a:tr h="144145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BPI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Maximum Pain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5.67±2.52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456304961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Minimum Pain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3.31±2.17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41510087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Average Pain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4.44±1.99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02896160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Pain at the moment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3.9±2.81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652894151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Impact on general activities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5.16±3.08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98167996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Impact on Mood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5.49±3.14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5871419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Impact on walking ability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5.07±3.33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049667046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Impact on work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5.72±3.35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27069170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Impact on personal relationship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3.38±3.51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68563598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Impact on sleep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4.12±3.31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874213449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Impact on pleasure in living</a:t>
                      </a:r>
                      <a:endParaRPr lang="pt-BR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4.00±3,84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88118087"/>
                  </a:ext>
                </a:extLst>
              </a:tr>
              <a:tr h="14414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Disability Questionnaire Rolland-Morris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14.73±6.21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77757212"/>
                  </a:ext>
                </a:extLst>
              </a:tr>
              <a:tr h="14414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HADS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Anxiety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9.36±3.15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45601747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Depression</a:t>
                      </a:r>
                      <a:endParaRPr lang="pt-BR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4.95±2.21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16242306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107EE2FA-5866-40BC-B37A-944700153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19137"/>
              </p:ext>
            </p:extLst>
          </p:nvPr>
        </p:nvGraphicFramePr>
        <p:xfrm>
          <a:off x="4165935" y="1639684"/>
          <a:ext cx="4196506" cy="2664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372">
                  <a:extLst>
                    <a:ext uri="{9D8B030D-6E8A-4147-A177-3AD203B41FA5}">
                      <a16:colId xmlns:a16="http://schemas.microsoft.com/office/drawing/2014/main" xmlns="" val="3443227498"/>
                    </a:ext>
                  </a:extLst>
                </a:gridCol>
                <a:gridCol w="1523372">
                  <a:extLst>
                    <a:ext uri="{9D8B030D-6E8A-4147-A177-3AD203B41FA5}">
                      <a16:colId xmlns:a16="http://schemas.microsoft.com/office/drawing/2014/main" xmlns="" val="1371788970"/>
                    </a:ext>
                  </a:extLst>
                </a:gridCol>
                <a:gridCol w="1058839">
                  <a:extLst>
                    <a:ext uri="{9D8B030D-6E8A-4147-A177-3AD203B41FA5}">
                      <a16:colId xmlns:a16="http://schemas.microsoft.com/office/drawing/2014/main" xmlns="" val="2961274266"/>
                    </a:ext>
                  </a:extLst>
                </a:gridCol>
                <a:gridCol w="90923">
                  <a:extLst>
                    <a:ext uri="{9D8B030D-6E8A-4147-A177-3AD203B41FA5}">
                      <a16:colId xmlns:a16="http://schemas.microsoft.com/office/drawing/2014/main" xmlns="" val="1486999202"/>
                    </a:ext>
                  </a:extLst>
                </a:gridCol>
              </a:tblGrid>
              <a:tr h="144145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WHOQOL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Physical domain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38.91±14.31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6583482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Psychological domain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64.36±12.53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172303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Social domain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67.07±16.86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2255057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Environment domain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51.08±17.01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8820450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Quality of Life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55.43±13.74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6736534"/>
                  </a:ext>
                </a:extLst>
              </a:tr>
              <a:tr h="14414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CPAQ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Activity engagement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45.4±11.00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189866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Pain willingness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18.87±9.9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5898790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Levels of acceptance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64.27±10,46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8696753"/>
                  </a:ext>
                </a:extLst>
              </a:tr>
              <a:tr h="144145">
                <a:tc gridSpan="2">
                  <a:txBody>
                    <a:bodyPr/>
                    <a:lstStyle/>
                    <a:p>
                      <a:pPr indent="3638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PSQE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41.48±11.18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2004414"/>
                  </a:ext>
                </a:extLst>
              </a:tr>
              <a:tr h="14414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EMEP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Problem- focused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3.68±0.58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4012646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Emotion - focused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2.51±0.55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88276647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Religion -focused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4.09±0.59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64040808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Social Support - focused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3.33±0.77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9967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51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851665"/>
            <a:ext cx="7920880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/>
              <a:t>Resultados: </a:t>
            </a:r>
          </a:p>
          <a:p>
            <a:pPr algn="ctr"/>
            <a:r>
              <a:rPr lang="pt-BR" b="1" u="sng" dirty="0">
                <a:solidFill>
                  <a:schemeClr val="tx2"/>
                </a:solidFill>
              </a:rPr>
              <a:t>BIOMARCADORES INFLAMATÓRIOS</a:t>
            </a:r>
          </a:p>
          <a:p>
            <a:endParaRPr lang="pt-BR" b="1" u="sng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86" y="6170544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071735" y="6080691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41" y="6086639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93" y="6020599"/>
            <a:ext cx="1388745" cy="784860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5AA48E7D-F9D6-4F8F-86A0-6B6EFC9B3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62325"/>
              </p:ext>
            </p:extLst>
          </p:nvPr>
        </p:nvGraphicFramePr>
        <p:xfrm>
          <a:off x="1760219" y="1815241"/>
          <a:ext cx="5623561" cy="2742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245">
                  <a:extLst>
                    <a:ext uri="{9D8B030D-6E8A-4147-A177-3AD203B41FA5}">
                      <a16:colId xmlns:a16="http://schemas.microsoft.com/office/drawing/2014/main" xmlns="" val="3627007980"/>
                    </a:ext>
                  </a:extLst>
                </a:gridCol>
                <a:gridCol w="1841158">
                  <a:extLst>
                    <a:ext uri="{9D8B030D-6E8A-4147-A177-3AD203B41FA5}">
                      <a16:colId xmlns:a16="http://schemas.microsoft.com/office/drawing/2014/main" xmlns="" val="2192752058"/>
                    </a:ext>
                  </a:extLst>
                </a:gridCol>
                <a:gridCol w="1841158">
                  <a:extLst>
                    <a:ext uri="{9D8B030D-6E8A-4147-A177-3AD203B41FA5}">
                      <a16:colId xmlns:a16="http://schemas.microsoft.com/office/drawing/2014/main" xmlns="" val="38855145"/>
                    </a:ext>
                  </a:extLst>
                </a:gridCol>
              </a:tblGrid>
              <a:tr h="144145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08660471"/>
                  </a:ext>
                </a:extLst>
              </a:tr>
              <a:tr h="144145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Average (A±SD)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57283890"/>
                  </a:ext>
                </a:extLst>
              </a:tr>
              <a:tr h="144145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Cytokines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IL-12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10.61±2.82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824749987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TNF-α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15.74±4.35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02748153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IL-10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5.12±1.43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428468044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IL-6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23.12±7.94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23563327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IL-1β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15.94±4.10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31598148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IL-8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12.7±1.16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51824762"/>
                  </a:ext>
                </a:extLst>
              </a:tr>
              <a:tr h="144145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MMP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Pro MMP9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0.11±0.007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30365721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Active MMP9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0.12±0.008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01084078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Pro MMP2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0.08±0.006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64384113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Active MMP2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0.10±0.01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07698546"/>
                  </a:ext>
                </a:extLst>
              </a:tr>
              <a:tr h="14414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Cortisol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9812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15.82±1.3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16895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96752"/>
            <a:ext cx="7920880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/>
              <a:t>Resultados</a:t>
            </a:r>
          </a:p>
          <a:p>
            <a:pPr algn="ctr"/>
            <a:r>
              <a:rPr lang="pt-BR" b="1" u="sng" dirty="0">
                <a:solidFill>
                  <a:schemeClr val="tx2"/>
                </a:solidFill>
              </a:rPr>
              <a:t>CORRELAÇÃO BIOMARCADORES INFLAMATÓRIOS</a:t>
            </a:r>
          </a:p>
          <a:p>
            <a:pPr algn="ctr"/>
            <a:endParaRPr lang="pt-BR" b="1" u="sng" dirty="0">
              <a:solidFill>
                <a:schemeClr val="tx2"/>
              </a:solidFill>
            </a:endParaRPr>
          </a:p>
          <a:p>
            <a:endParaRPr lang="pt-BR" b="1" u="sng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en-US" sz="2400" dirty="0" err="1"/>
              <a:t>Modelagem</a:t>
            </a:r>
            <a:r>
              <a:rPr lang="en-US" sz="2400" dirty="0"/>
              <a:t> por </a:t>
            </a:r>
            <a:r>
              <a:rPr lang="en-US" sz="2400" dirty="0" err="1"/>
              <a:t>equações</a:t>
            </a:r>
            <a:r>
              <a:rPr lang="en-US" sz="2400" dirty="0"/>
              <a:t> </a:t>
            </a:r>
            <a:r>
              <a:rPr lang="en-US" sz="2400" dirty="0" err="1"/>
              <a:t>estruturais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</a:t>
            </a:r>
            <a:r>
              <a:rPr lang="en-US" sz="2400" i="1" dirty="0"/>
              <a:t>Structural Equations Modeling </a:t>
            </a:r>
            <a:r>
              <a:rPr lang="en-US" sz="2400" dirty="0"/>
              <a:t>– SEM)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86" y="6170544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071735" y="6080691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41" y="6086639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93" y="6020599"/>
            <a:ext cx="1388745" cy="784860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BE48751-314F-4822-B508-3A9F2A448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5223"/>
              </p:ext>
            </p:extLst>
          </p:nvPr>
        </p:nvGraphicFramePr>
        <p:xfrm>
          <a:off x="935597" y="2086090"/>
          <a:ext cx="7272806" cy="3647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623">
                  <a:extLst>
                    <a:ext uri="{9D8B030D-6E8A-4147-A177-3AD203B41FA5}">
                      <a16:colId xmlns:a16="http://schemas.microsoft.com/office/drawing/2014/main" xmlns="" val="4116839045"/>
                    </a:ext>
                  </a:extLst>
                </a:gridCol>
                <a:gridCol w="492404">
                  <a:extLst>
                    <a:ext uri="{9D8B030D-6E8A-4147-A177-3AD203B41FA5}">
                      <a16:colId xmlns:a16="http://schemas.microsoft.com/office/drawing/2014/main" xmlns="" val="1617255376"/>
                    </a:ext>
                  </a:extLst>
                </a:gridCol>
                <a:gridCol w="480446">
                  <a:extLst>
                    <a:ext uri="{9D8B030D-6E8A-4147-A177-3AD203B41FA5}">
                      <a16:colId xmlns:a16="http://schemas.microsoft.com/office/drawing/2014/main" xmlns="" val="3061609205"/>
                    </a:ext>
                  </a:extLst>
                </a:gridCol>
                <a:gridCol w="443164">
                  <a:extLst>
                    <a:ext uri="{9D8B030D-6E8A-4147-A177-3AD203B41FA5}">
                      <a16:colId xmlns:a16="http://schemas.microsoft.com/office/drawing/2014/main" xmlns="" val="1699177504"/>
                    </a:ext>
                  </a:extLst>
                </a:gridCol>
                <a:gridCol w="525465">
                  <a:extLst>
                    <a:ext uri="{9D8B030D-6E8A-4147-A177-3AD203B41FA5}">
                      <a16:colId xmlns:a16="http://schemas.microsoft.com/office/drawing/2014/main" xmlns="" val="535291009"/>
                    </a:ext>
                  </a:extLst>
                </a:gridCol>
                <a:gridCol w="497327">
                  <a:extLst>
                    <a:ext uri="{9D8B030D-6E8A-4147-A177-3AD203B41FA5}">
                      <a16:colId xmlns:a16="http://schemas.microsoft.com/office/drawing/2014/main" xmlns="" val="2132858088"/>
                    </a:ext>
                  </a:extLst>
                </a:gridCol>
                <a:gridCol w="497327">
                  <a:extLst>
                    <a:ext uri="{9D8B030D-6E8A-4147-A177-3AD203B41FA5}">
                      <a16:colId xmlns:a16="http://schemas.microsoft.com/office/drawing/2014/main" xmlns="" val="768492165"/>
                    </a:ext>
                  </a:extLst>
                </a:gridCol>
                <a:gridCol w="567672">
                  <a:extLst>
                    <a:ext uri="{9D8B030D-6E8A-4147-A177-3AD203B41FA5}">
                      <a16:colId xmlns:a16="http://schemas.microsoft.com/office/drawing/2014/main" xmlns="" val="929054488"/>
                    </a:ext>
                  </a:extLst>
                </a:gridCol>
                <a:gridCol w="497327">
                  <a:extLst>
                    <a:ext uri="{9D8B030D-6E8A-4147-A177-3AD203B41FA5}">
                      <a16:colId xmlns:a16="http://schemas.microsoft.com/office/drawing/2014/main" xmlns="" val="2515356434"/>
                    </a:ext>
                  </a:extLst>
                </a:gridCol>
                <a:gridCol w="536017">
                  <a:extLst>
                    <a:ext uri="{9D8B030D-6E8A-4147-A177-3AD203B41FA5}">
                      <a16:colId xmlns:a16="http://schemas.microsoft.com/office/drawing/2014/main" xmlns="" val="3649226582"/>
                    </a:ext>
                  </a:extLst>
                </a:gridCol>
                <a:gridCol w="518431">
                  <a:extLst>
                    <a:ext uri="{9D8B030D-6E8A-4147-A177-3AD203B41FA5}">
                      <a16:colId xmlns:a16="http://schemas.microsoft.com/office/drawing/2014/main" xmlns="" val="1685302742"/>
                    </a:ext>
                  </a:extLst>
                </a:gridCol>
                <a:gridCol w="518431">
                  <a:extLst>
                    <a:ext uri="{9D8B030D-6E8A-4147-A177-3AD203B41FA5}">
                      <a16:colId xmlns:a16="http://schemas.microsoft.com/office/drawing/2014/main" xmlns="" val="3675948658"/>
                    </a:ext>
                  </a:extLst>
                </a:gridCol>
                <a:gridCol w="518431">
                  <a:extLst>
                    <a:ext uri="{9D8B030D-6E8A-4147-A177-3AD203B41FA5}">
                      <a16:colId xmlns:a16="http://schemas.microsoft.com/office/drawing/2014/main" xmlns="" val="116183169"/>
                    </a:ext>
                  </a:extLst>
                </a:gridCol>
                <a:gridCol w="581741">
                  <a:extLst>
                    <a:ext uri="{9D8B030D-6E8A-4147-A177-3AD203B41FA5}">
                      <a16:colId xmlns:a16="http://schemas.microsoft.com/office/drawing/2014/main" xmlns="" val="2835021824"/>
                    </a:ext>
                  </a:extLst>
                </a:gridCol>
              </a:tblGrid>
              <a:tr h="3320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NPRS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CDAI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IL-12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TNF-α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IL-10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Il-6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IL-1β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IL-8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PRO MMP9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MMP9 Active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PRO MMP2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MMP2 Active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Cortisol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31822480"/>
                  </a:ext>
                </a:extLst>
              </a:tr>
              <a:tr h="208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NPRS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0.59*</a:t>
                      </a:r>
                      <a:endParaRPr lang="pt-BR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-0.06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-0.09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-0.25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-0.22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0.15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34278766"/>
                  </a:ext>
                </a:extLst>
              </a:tr>
              <a:tr h="208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CDAI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-0.27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-0.11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-0.16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-0.11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-0.01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0.17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-0.11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-0.20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-0.09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-0.09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72293431"/>
                  </a:ext>
                </a:extLst>
              </a:tr>
              <a:tr h="2080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IL-12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-0.10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-0.19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-0.22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-0.01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-0.13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-0.08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-0.12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72098004"/>
                  </a:ext>
                </a:extLst>
              </a:tr>
              <a:tr h="227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TNF-α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1.00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0.82**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0.83**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0.44**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0.69**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0.12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0.17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0.25**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0.20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21194638"/>
                  </a:ext>
                </a:extLst>
              </a:tr>
              <a:tr h="227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IL-10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0.78**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0.54**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0.54**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0.18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0.18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63270519"/>
                  </a:ext>
                </a:extLst>
              </a:tr>
              <a:tr h="227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Il-6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0.41**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0.63**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0.23*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0.14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0.16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0.10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44979312"/>
                  </a:ext>
                </a:extLst>
              </a:tr>
              <a:tr h="227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IL-1β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0.26*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0.42**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0.19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0.24*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0768163"/>
                  </a:ext>
                </a:extLst>
              </a:tr>
              <a:tr h="227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IL-8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0.04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0.12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0.31**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0.36**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0.11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53517297"/>
                  </a:ext>
                </a:extLst>
              </a:tr>
              <a:tr h="3320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PRO MMP9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-0.05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-0.11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0.06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02991355"/>
                  </a:ext>
                </a:extLst>
              </a:tr>
              <a:tr h="3320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MMP9 Ativa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0.38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0.18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0.14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19351731"/>
                  </a:ext>
                </a:extLst>
              </a:tr>
              <a:tr h="3320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PRO MMP2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0.40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0.32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1881751"/>
                  </a:ext>
                </a:extLst>
              </a:tr>
              <a:tr h="3320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MMP2 Ativa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0.03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05873669"/>
                  </a:ext>
                </a:extLst>
              </a:tr>
              <a:tr h="2271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Cortisol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1.00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661121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7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96752"/>
            <a:ext cx="7920880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/>
              <a:t>Resultados</a:t>
            </a:r>
          </a:p>
          <a:p>
            <a:pPr algn="ctr"/>
            <a:r>
              <a:rPr lang="pt-BR" b="1" u="sng" dirty="0">
                <a:solidFill>
                  <a:schemeClr val="tx2"/>
                </a:solidFill>
              </a:rPr>
              <a:t>Termografia</a:t>
            </a:r>
          </a:p>
          <a:p>
            <a:pPr algn="ctr"/>
            <a:endParaRPr lang="pt-BR" b="1" u="sng" dirty="0">
              <a:solidFill>
                <a:schemeClr val="tx2"/>
              </a:solidFill>
            </a:endParaRPr>
          </a:p>
          <a:p>
            <a:endParaRPr lang="pt-BR" b="1" u="sng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86" y="6170544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071735" y="6080691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41" y="6086639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93" y="6020599"/>
            <a:ext cx="1388745" cy="784860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25B0900C-AE1A-448F-9673-4CC42A953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13436"/>
              </p:ext>
            </p:extLst>
          </p:nvPr>
        </p:nvGraphicFramePr>
        <p:xfrm>
          <a:off x="1365307" y="2060848"/>
          <a:ext cx="6243709" cy="171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604">
                  <a:extLst>
                    <a:ext uri="{9D8B030D-6E8A-4147-A177-3AD203B41FA5}">
                      <a16:colId xmlns:a16="http://schemas.microsoft.com/office/drawing/2014/main" xmlns="" val="1423927291"/>
                    </a:ext>
                  </a:extLst>
                </a:gridCol>
                <a:gridCol w="2673473">
                  <a:extLst>
                    <a:ext uri="{9D8B030D-6E8A-4147-A177-3AD203B41FA5}">
                      <a16:colId xmlns:a16="http://schemas.microsoft.com/office/drawing/2014/main" xmlns="" val="83247398"/>
                    </a:ext>
                  </a:extLst>
                </a:gridCol>
                <a:gridCol w="1489632">
                  <a:extLst>
                    <a:ext uri="{9D8B030D-6E8A-4147-A177-3AD203B41FA5}">
                      <a16:colId xmlns:a16="http://schemas.microsoft.com/office/drawing/2014/main" xmlns="" val="1563414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54019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pt-BR" sz="1400">
                          <a:effectLst/>
                        </a:rPr>
                        <a:t>D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E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416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pt-BR" sz="1400">
                          <a:effectLst/>
                        </a:rPr>
                        <a:t>Ombro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pt-BR" sz="1400">
                          <a:effectLst/>
                        </a:rPr>
                        <a:t>31,9°C±10,7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32,4°C±11,4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85857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Cotovelo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31,1°C±11,2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29,9°C±8,9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67435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Punho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31,5°C±7,2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31,3°C±9,3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32833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pt-BR" sz="1400">
                          <a:effectLst/>
                        </a:rPr>
                        <a:t>Mão 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pt-BR" sz="1400">
                          <a:effectLst/>
                        </a:rPr>
                        <a:t>31,1±9,4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30,6°C±7,9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80191130"/>
                  </a:ext>
                </a:extLst>
              </a:tr>
            </a:tbl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B3540B81-3740-42F8-A301-E8150D5484A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32954"/>
            <a:ext cx="2641600" cy="19812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A3E03087-DB41-4BE2-8F12-B64059D8460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74" y="3928509"/>
            <a:ext cx="2647950" cy="19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9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09951" y="881424"/>
            <a:ext cx="7920880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/>
              <a:t>Resultados</a:t>
            </a:r>
          </a:p>
          <a:p>
            <a:pPr algn="ctr"/>
            <a:r>
              <a:rPr lang="pt-BR" b="1" u="sng" dirty="0">
                <a:solidFill>
                  <a:schemeClr val="tx2"/>
                </a:solidFill>
              </a:rPr>
              <a:t>Algometria</a:t>
            </a:r>
          </a:p>
          <a:p>
            <a:pPr algn="ctr"/>
            <a:endParaRPr lang="pt-BR" b="1" u="sng" dirty="0">
              <a:solidFill>
                <a:schemeClr val="tx2"/>
              </a:solidFill>
            </a:endParaRPr>
          </a:p>
          <a:p>
            <a:pPr algn="ctr"/>
            <a:endParaRPr lang="pt-BR" b="1" u="sng" dirty="0">
              <a:solidFill>
                <a:schemeClr val="tx2"/>
              </a:solidFill>
            </a:endParaRPr>
          </a:p>
          <a:p>
            <a:endParaRPr lang="pt-BR" b="1" u="sng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86" y="6170544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071735" y="6080691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41" y="6086639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93" y="6020599"/>
            <a:ext cx="1388745" cy="78486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0C083DC7-72E7-45A9-8EBE-C24704C89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54228"/>
              </p:ext>
            </p:extLst>
          </p:nvPr>
        </p:nvGraphicFramePr>
        <p:xfrm>
          <a:off x="1058596" y="1808524"/>
          <a:ext cx="7023590" cy="4125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0570">
                  <a:extLst>
                    <a:ext uri="{9D8B030D-6E8A-4147-A177-3AD203B41FA5}">
                      <a16:colId xmlns:a16="http://schemas.microsoft.com/office/drawing/2014/main" xmlns="" val="2621890399"/>
                    </a:ext>
                  </a:extLst>
                </a:gridCol>
                <a:gridCol w="1245669">
                  <a:extLst>
                    <a:ext uri="{9D8B030D-6E8A-4147-A177-3AD203B41FA5}">
                      <a16:colId xmlns:a16="http://schemas.microsoft.com/office/drawing/2014/main" xmlns="" val="3594574914"/>
                    </a:ext>
                  </a:extLst>
                </a:gridCol>
                <a:gridCol w="1359275">
                  <a:extLst>
                    <a:ext uri="{9D8B030D-6E8A-4147-A177-3AD203B41FA5}">
                      <a16:colId xmlns:a16="http://schemas.microsoft.com/office/drawing/2014/main" xmlns="" val="156943703"/>
                    </a:ext>
                  </a:extLst>
                </a:gridCol>
                <a:gridCol w="1368076">
                  <a:extLst>
                    <a:ext uri="{9D8B030D-6E8A-4147-A177-3AD203B41FA5}">
                      <a16:colId xmlns:a16="http://schemas.microsoft.com/office/drawing/2014/main" xmlns="" val="2875496631"/>
                    </a:ext>
                  </a:extLst>
                </a:gridCol>
              </a:tblGrid>
              <a:tr h="661908"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Pontos de pressão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Mínimo (kgf)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Máximo (kgf)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Média/DP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extLst>
                  <a:ext uri="{0D108BD9-81ED-4DB2-BD59-A6C34878D82A}">
                    <a16:rowId xmlns:a16="http://schemas.microsoft.com/office/drawing/2014/main" xmlns="" val="3077154279"/>
                  </a:ext>
                </a:extLst>
              </a:tr>
              <a:tr h="432991"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Trapézio Direito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1,16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4,37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2,85±1,07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extLst>
                  <a:ext uri="{0D108BD9-81ED-4DB2-BD59-A6C34878D82A}">
                    <a16:rowId xmlns:a16="http://schemas.microsoft.com/office/drawing/2014/main" xmlns="" val="3470790443"/>
                  </a:ext>
                </a:extLst>
              </a:tr>
              <a:tr h="432991"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Trapézio Esquerdo 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1,10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4,72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2,78±1,46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extLst>
                  <a:ext uri="{0D108BD9-81ED-4DB2-BD59-A6C34878D82A}">
                    <a16:rowId xmlns:a16="http://schemas.microsoft.com/office/drawing/2014/main" xmlns="" val="2887034775"/>
                  </a:ext>
                </a:extLst>
              </a:tr>
              <a:tr h="432991"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Deltoide Direito 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1,80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4,84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2,56±1,15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extLst>
                  <a:ext uri="{0D108BD9-81ED-4DB2-BD59-A6C34878D82A}">
                    <a16:rowId xmlns:a16="http://schemas.microsoft.com/office/drawing/2014/main" xmlns="" val="3089995710"/>
                  </a:ext>
                </a:extLst>
              </a:tr>
              <a:tr h="432991"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Deltoide Esquerdo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1,29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4,28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3,56±1,04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extLst>
                  <a:ext uri="{0D108BD9-81ED-4DB2-BD59-A6C34878D82A}">
                    <a16:rowId xmlns:a16="http://schemas.microsoft.com/office/drawing/2014/main" xmlns="" val="1594849724"/>
                  </a:ext>
                </a:extLst>
              </a:tr>
              <a:tr h="432991"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Antebraço Direito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0,6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6,83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6,07±2,26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extLst>
                  <a:ext uri="{0D108BD9-81ED-4DB2-BD59-A6C34878D82A}">
                    <a16:rowId xmlns:a16="http://schemas.microsoft.com/office/drawing/2014/main" xmlns="" val="3169484628"/>
                  </a:ext>
                </a:extLst>
              </a:tr>
              <a:tr h="432991"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Antebraço Esquerdo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1,28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5,67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4,93±1,71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extLst>
                  <a:ext uri="{0D108BD9-81ED-4DB2-BD59-A6C34878D82A}">
                    <a16:rowId xmlns:a16="http://schemas.microsoft.com/office/drawing/2014/main" xmlns="" val="2954968534"/>
                  </a:ext>
                </a:extLst>
              </a:tr>
              <a:tr h="432991"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Punho Direito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0,6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4,96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4,91±1,66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extLst>
                  <a:ext uri="{0D108BD9-81ED-4DB2-BD59-A6C34878D82A}">
                    <a16:rowId xmlns:a16="http://schemas.microsoft.com/office/drawing/2014/main" xmlns="" val="2772081475"/>
                  </a:ext>
                </a:extLst>
              </a:tr>
              <a:tr h="432991"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Punho Esquerdo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1,24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</a:pPr>
                      <a:r>
                        <a:rPr lang="pt-BR" sz="1600">
                          <a:effectLst/>
                        </a:rPr>
                        <a:t>4,38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4,35±1,36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60" marR="63160" marT="0" marB="0"/>
                </a:tc>
                <a:extLst>
                  <a:ext uri="{0D108BD9-81ED-4DB2-BD59-A6C34878D82A}">
                    <a16:rowId xmlns:a16="http://schemas.microsoft.com/office/drawing/2014/main" xmlns="" val="362841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47564" y="841541"/>
            <a:ext cx="7848872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u="sng" dirty="0"/>
              <a:t>Resultados finais alcançados</a:t>
            </a:r>
          </a:p>
          <a:p>
            <a:r>
              <a:rPr lang="pt-BR" b="1" u="sng" dirty="0">
                <a:solidFill>
                  <a:schemeClr val="tx2"/>
                </a:solidFill>
              </a:rPr>
              <a:t>MODELO ESTRUTURAL</a:t>
            </a:r>
          </a:p>
          <a:p>
            <a:endParaRPr lang="pt-BR" u="sng" dirty="0"/>
          </a:p>
          <a:p>
            <a:endParaRPr lang="pt-BR" u="sng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261366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115616" y="6261366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188722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87" y="6172532"/>
            <a:ext cx="1388745" cy="78486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929EA5C-9822-4908-B5E2-527690BB2A1E}"/>
              </a:ext>
            </a:extLst>
          </p:cNvPr>
          <p:cNvPicPr/>
          <p:nvPr/>
        </p:nvPicPr>
        <p:blipFill rotWithShape="1">
          <a:blip r:embed="rId8"/>
          <a:srcRect t="4811" b="9187"/>
          <a:stretch/>
        </p:blipFill>
        <p:spPr>
          <a:xfrm>
            <a:off x="3206436" y="1268760"/>
            <a:ext cx="4098499" cy="45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7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96752"/>
            <a:ext cx="7848872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/>
              <a:t>Resultados finais alcançados</a:t>
            </a:r>
          </a:p>
          <a:p>
            <a:pPr algn="ctr"/>
            <a:r>
              <a:rPr lang="pt-BR" b="1" u="sng" dirty="0">
                <a:solidFill>
                  <a:schemeClr val="tx2"/>
                </a:solidFill>
              </a:rPr>
              <a:t>FATORES DE PROTEÇÃO</a:t>
            </a:r>
          </a:p>
          <a:p>
            <a:endParaRPr lang="pt-BR" u="sng" dirty="0"/>
          </a:p>
          <a:p>
            <a:endParaRPr lang="pt-BR" u="sng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75011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115616" y="5975011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902367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87" y="5886177"/>
            <a:ext cx="1388745" cy="7848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2AB1041-7694-40A2-B9F7-34BA1646E19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7056783" cy="34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980728"/>
            <a:ext cx="7691432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u="sng" dirty="0"/>
              <a:t>Como os resultados poderão ser incorporados pelo SUS?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00" y="6007997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115616" y="5936924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07" y="5900602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87" y="5886177"/>
            <a:ext cx="1388745" cy="78486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60D395FF-5AE9-4016-ABD5-EF2AD11B6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133690"/>
              </p:ext>
            </p:extLst>
          </p:nvPr>
        </p:nvGraphicFramePr>
        <p:xfrm>
          <a:off x="-108520" y="1556792"/>
          <a:ext cx="8088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061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028343"/>
            <a:ext cx="7691432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E-MAIL: leticiamvfangel@unb.br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00" y="6007997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115616" y="5936924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07" y="5900602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87" y="5886177"/>
            <a:ext cx="1388745" cy="78486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CF0A8DC-E356-4A50-80A6-518E970402E3}"/>
              </a:ext>
            </a:extLst>
          </p:cNvPr>
          <p:cNvSpPr/>
          <p:nvPr/>
        </p:nvSpPr>
        <p:spPr>
          <a:xfrm>
            <a:off x="1863196" y="2204864"/>
            <a:ext cx="52910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84183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57200" y="908721"/>
            <a:ext cx="8363272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u="sng" dirty="0"/>
              <a:t>Breve contextualização do problema e relevância do tema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09" y="6128274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043608" y="6086639"/>
            <a:ext cx="2232248" cy="646176"/>
          </a:xfrm>
          <a:prstGeom prst="rect">
            <a:avLst/>
          </a:prstGeom>
        </p:spPr>
      </p:pic>
      <p:pic>
        <p:nvPicPr>
          <p:cNvPr id="10" name="Imagem 9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14" y="6077389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41" y="6011349"/>
            <a:ext cx="1388745" cy="784860"/>
          </a:xfrm>
          <a:prstGeom prst="rect">
            <a:avLst/>
          </a:prstGeom>
        </p:spPr>
      </p:pic>
      <p:sp>
        <p:nvSpPr>
          <p:cNvPr id="9" name="Espaço Reservado para Conteúdo 5">
            <a:extLst>
              <a:ext uri="{FF2B5EF4-FFF2-40B4-BE49-F238E27FC236}">
                <a16:creationId xmlns:a16="http://schemas.microsoft.com/office/drawing/2014/main" xmlns="" id="{137DDC0A-9F41-4E1D-9290-2EABB763AE51}"/>
              </a:ext>
            </a:extLst>
          </p:cNvPr>
          <p:cNvSpPr txBox="1">
            <a:spLocks/>
          </p:cNvSpPr>
          <p:nvPr/>
        </p:nvSpPr>
        <p:spPr>
          <a:xfrm>
            <a:off x="976312" y="1603227"/>
            <a:ext cx="5482007" cy="17384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en-US" sz="2000" dirty="0"/>
              <a:t>Manifestações articulares </a:t>
            </a:r>
          </a:p>
          <a:p>
            <a:r>
              <a:rPr lang="pt-BR" altLang="en-US" sz="2000" dirty="0"/>
              <a:t>Sinovite </a:t>
            </a:r>
          </a:p>
          <a:p>
            <a:endParaRPr lang="pt-BR" altLang="en-US" dirty="0"/>
          </a:p>
        </p:txBody>
      </p:sp>
      <p:sp>
        <p:nvSpPr>
          <p:cNvPr id="12" name="Retângulo 5">
            <a:extLst>
              <a:ext uri="{FF2B5EF4-FFF2-40B4-BE49-F238E27FC236}">
                <a16:creationId xmlns:a16="http://schemas.microsoft.com/office/drawing/2014/main" xmlns="" id="{41FEC00F-65CB-4F93-AE6A-B49B17A8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9195" y="1631098"/>
            <a:ext cx="2713125" cy="138499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400" dirty="0"/>
              <a:t>com queixa de dor, edema e limitação da amplitude dos movimentos nas articulações acometidas, que pode acometer qualquer parte do corpo. </a:t>
            </a:r>
          </a:p>
        </p:txBody>
      </p:sp>
      <p:sp>
        <p:nvSpPr>
          <p:cNvPr id="13" name="Seta dobrada para cima 7">
            <a:extLst>
              <a:ext uri="{FF2B5EF4-FFF2-40B4-BE49-F238E27FC236}">
                <a16:creationId xmlns:a16="http://schemas.microsoft.com/office/drawing/2014/main" xmlns="" id="{F538461F-9B53-4712-A32D-08402D3AA88B}"/>
              </a:ext>
            </a:extLst>
          </p:cNvPr>
          <p:cNvSpPr/>
          <p:nvPr/>
        </p:nvSpPr>
        <p:spPr>
          <a:xfrm rot="5400000">
            <a:off x="3798761" y="1864941"/>
            <a:ext cx="537798" cy="7648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F7B7D888-A2F6-479E-B598-DEC374036B7B}"/>
              </a:ext>
            </a:extLst>
          </p:cNvPr>
          <p:cNvSpPr/>
          <p:nvPr/>
        </p:nvSpPr>
        <p:spPr>
          <a:xfrm>
            <a:off x="597112" y="4651142"/>
            <a:ext cx="47690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>
                <a:latin typeface="+mn-lt"/>
                <a:cs typeface="+mn-cs"/>
              </a:rPr>
              <a:t>Marcadores inflamatórios </a:t>
            </a:r>
            <a:r>
              <a:rPr lang="pt-BR" sz="2400" b="1" dirty="0">
                <a:solidFill>
                  <a:srgbClr val="0070C0"/>
                </a:solidFill>
                <a:latin typeface="+mn-lt"/>
                <a:cs typeface="+mn-cs"/>
              </a:rPr>
              <a:t>+</a:t>
            </a:r>
            <a:r>
              <a:rPr lang="pt-BR" sz="2000" dirty="0">
                <a:latin typeface="+mn-lt"/>
                <a:cs typeface="+mn-cs"/>
              </a:rPr>
              <a:t> fatores relacionados aos danos articulares </a:t>
            </a:r>
            <a:r>
              <a:rPr lang="pt-BR" sz="2400" b="1" dirty="0">
                <a:solidFill>
                  <a:srgbClr val="0070C0"/>
                </a:solidFill>
                <a:latin typeface="+mn-lt"/>
                <a:cs typeface="+mn-cs"/>
              </a:rPr>
              <a:t>+ </a:t>
            </a:r>
            <a:r>
              <a:rPr lang="pt-BR" sz="2000" dirty="0">
                <a:latin typeface="+mn-lt"/>
                <a:cs typeface="+mn-cs"/>
              </a:rPr>
              <a:t>fatores psicossociais</a:t>
            </a:r>
          </a:p>
        </p:txBody>
      </p:sp>
      <p:sp>
        <p:nvSpPr>
          <p:cNvPr id="15" name="Seta para a direita 10">
            <a:extLst>
              <a:ext uri="{FF2B5EF4-FFF2-40B4-BE49-F238E27FC236}">
                <a16:creationId xmlns:a16="http://schemas.microsoft.com/office/drawing/2014/main" xmlns="" id="{520F4E36-D44D-4D7A-9B50-9EE59186AC7D}"/>
              </a:ext>
            </a:extLst>
          </p:cNvPr>
          <p:cNvSpPr/>
          <p:nvPr/>
        </p:nvSpPr>
        <p:spPr>
          <a:xfrm>
            <a:off x="5432329" y="5134055"/>
            <a:ext cx="482969" cy="42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1">
            <a:extLst>
              <a:ext uri="{FF2B5EF4-FFF2-40B4-BE49-F238E27FC236}">
                <a16:creationId xmlns:a16="http://schemas.microsoft.com/office/drawing/2014/main" xmlns="" id="{4236F5E2-9F15-456E-8A75-288C90660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723" y="4871665"/>
            <a:ext cx="2545134" cy="8309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1600" dirty="0"/>
              <a:t>Auxiliam na identificação da doença e no planejamento terapêutico.</a:t>
            </a:r>
          </a:p>
        </p:txBody>
      </p:sp>
      <p:sp>
        <p:nvSpPr>
          <p:cNvPr id="17" name="Seta para a direita 10">
            <a:extLst>
              <a:ext uri="{FF2B5EF4-FFF2-40B4-BE49-F238E27FC236}">
                <a16:creationId xmlns:a16="http://schemas.microsoft.com/office/drawing/2014/main" xmlns="" id="{D1ECD3EF-8ED4-4E3C-9FC6-F08D4140E382}"/>
              </a:ext>
            </a:extLst>
          </p:cNvPr>
          <p:cNvSpPr/>
          <p:nvPr/>
        </p:nvSpPr>
        <p:spPr>
          <a:xfrm rot="12436172">
            <a:off x="6508679" y="4376760"/>
            <a:ext cx="897027" cy="42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Seta para a direita 10">
            <a:extLst>
              <a:ext uri="{FF2B5EF4-FFF2-40B4-BE49-F238E27FC236}">
                <a16:creationId xmlns:a16="http://schemas.microsoft.com/office/drawing/2014/main" xmlns="" id="{505A68A8-D344-46B4-B069-71D027604121}"/>
              </a:ext>
            </a:extLst>
          </p:cNvPr>
          <p:cNvSpPr/>
          <p:nvPr/>
        </p:nvSpPr>
        <p:spPr>
          <a:xfrm rot="7644898">
            <a:off x="6363941" y="3219137"/>
            <a:ext cx="897027" cy="42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E413D886-1F59-4633-9F86-AF41074DEAD0}"/>
              </a:ext>
            </a:extLst>
          </p:cNvPr>
          <p:cNvSpPr/>
          <p:nvPr/>
        </p:nvSpPr>
        <p:spPr>
          <a:xfrm>
            <a:off x="1691680" y="3622121"/>
            <a:ext cx="4766639" cy="74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Piora da FUNCIONALIDADE</a:t>
            </a:r>
          </a:p>
        </p:txBody>
      </p:sp>
    </p:spTree>
    <p:extLst>
      <p:ext uri="{BB962C8B-B14F-4D97-AF65-F5344CB8AC3E}">
        <p14:creationId xmlns:p14="http://schemas.microsoft.com/office/powerpoint/2010/main" val="20466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1" y="881419"/>
            <a:ext cx="8712967" cy="5139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u="sng" dirty="0"/>
              <a:t>Objetivos propostos x realizados</a:t>
            </a:r>
          </a:p>
          <a:p>
            <a:endParaRPr lang="pt-BR" dirty="0"/>
          </a:p>
          <a:p>
            <a:r>
              <a:rPr lang="pt-BR" b="1" u="sng" dirty="0"/>
              <a:t>Geral: </a:t>
            </a:r>
            <a:r>
              <a:rPr lang="pt-BR" altLang="en-US" dirty="0"/>
              <a:t>Identificar possíveis fatores de risco e proteção para a vivência da dor crônica, por meio da correlação entre aspectos biopsicossociais e biomarcadores sanguíneos em pacientes com artrite reumatoide. </a:t>
            </a:r>
          </a:p>
          <a:p>
            <a:endParaRPr lang="pt-BR" u="sng" dirty="0"/>
          </a:p>
          <a:p>
            <a:r>
              <a:rPr lang="pt-BR" u="sng" dirty="0"/>
              <a:t>Objetivos propostos x realizados</a:t>
            </a:r>
          </a:p>
          <a:p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en-US" dirty="0"/>
              <a:t>Triar os pacientes com dor crônica entre pacientes de ambulatórios de artrite reumatoide de um Hospital terciário quanto aos aspectos clínicos da doença;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en-US" dirty="0"/>
              <a:t>Avaliar os biomarcadores sanguíneos dentre eles: citocinas, bradicinina, cortisol, óxido nítrico e MMPs destes participantes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en-US" dirty="0"/>
              <a:t>Avaliar aspectos psicossociais e culturais, por meio de questionários validados para o Brasil.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000" dirty="0"/>
              <a:t>Avaliar o nível de dor e alteração visual das partes corpóreas associadas a dor crônica.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t-BR" altLang="en-US" dirty="0"/>
              <a:t>Elencar, por meio da correlação dos aspectos avaliados, fatores protetivos para pacientes com dor crônica causada pela artrite reumatoide.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41" y="6170544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187624" y="6086639"/>
            <a:ext cx="2232248" cy="646176"/>
          </a:xfrm>
          <a:prstGeom prst="rect">
            <a:avLst/>
          </a:prstGeom>
        </p:spPr>
      </p:pic>
      <p:pic>
        <p:nvPicPr>
          <p:cNvPr id="10" name="Imagem 9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62" y="6086639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93" y="6093296"/>
            <a:ext cx="1388745" cy="7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96752"/>
            <a:ext cx="7920880" cy="4493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u="sng" dirty="0"/>
              <a:t>Materiais e Métodos</a:t>
            </a:r>
          </a:p>
          <a:p>
            <a:endParaRPr lang="pt-BR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Mulheres com AR e dor crônica;</a:t>
            </a:r>
          </a:p>
          <a:p>
            <a:endParaRPr lang="pt-BR" dirty="0"/>
          </a:p>
          <a:p>
            <a:pPr marL="658368" lvl="1" indent="-246888" algn="ctr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pt-BR" dirty="0"/>
              <a:t>	</a:t>
            </a:r>
            <a:r>
              <a:rPr lang="pt-BR" sz="1800" b="1" dirty="0">
                <a:solidFill>
                  <a:schemeClr val="tx2"/>
                </a:solidFill>
              </a:rPr>
              <a:t>Critérios de Inclusão: </a:t>
            </a:r>
            <a:r>
              <a:rPr lang="pt-BR" sz="1800" dirty="0">
                <a:solidFill>
                  <a:schemeClr val="tx2"/>
                </a:solidFill>
              </a:rPr>
              <a:t>Maior de 18 anos, diagnóstico clínico, capacidade de preencher o termo de consentimento livre e esclarecido.</a:t>
            </a:r>
          </a:p>
          <a:p>
            <a:pPr marL="658368" lvl="1" indent="-246888" algn="ctr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pt-BR" sz="1600" dirty="0">
              <a:solidFill>
                <a:schemeClr val="tx2"/>
              </a:solidFill>
            </a:endParaRPr>
          </a:p>
          <a:p>
            <a:pPr marL="658368" lvl="1" indent="-246888" algn="ctr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pt-BR" sz="1800" b="1" dirty="0">
                <a:solidFill>
                  <a:schemeClr val="tx2"/>
                </a:solidFill>
              </a:rPr>
              <a:t>Critérios de exclusão: </a:t>
            </a:r>
            <a:r>
              <a:rPr lang="pt-BR" sz="1800" dirty="0">
                <a:solidFill>
                  <a:schemeClr val="tx2"/>
                </a:solidFill>
              </a:rPr>
              <a:t>diagnóstico de dor aguda, não ter o diagnóstico de artrite reumatoide  ou doença infecciosa crônica, transtorno psiquiátrico grave, alta probabilidade de falecimento breve. Tratamento intenso por até 48 horas anteriores à coleta.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Ambulatórios de Reumatologia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Aprovado Comitê de Ética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86" y="6170544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071735" y="6080691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41" y="6086639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93" y="6020599"/>
            <a:ext cx="1388745" cy="7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96752"/>
            <a:ext cx="7920880" cy="4801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u="sng" dirty="0"/>
              <a:t>Materiais e Métodos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Três Etapas: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86" y="6170544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071735" y="6080691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41" y="6086639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93" y="6020599"/>
            <a:ext cx="1388745" cy="78486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18314D8D-8C0D-424E-B32B-49CDE8C15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85291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93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196752"/>
            <a:ext cx="7920880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u="sng" dirty="0"/>
              <a:t>Materiais e Métodos</a:t>
            </a:r>
          </a:p>
          <a:p>
            <a:endParaRPr lang="pt-BR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Análise dos Dados: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en-US" sz="2400" dirty="0" err="1"/>
              <a:t>Modelagem</a:t>
            </a:r>
            <a:r>
              <a:rPr lang="en-US" sz="2400" dirty="0"/>
              <a:t> por </a:t>
            </a:r>
            <a:r>
              <a:rPr lang="en-US" sz="2400" dirty="0" err="1"/>
              <a:t>equações</a:t>
            </a:r>
            <a:r>
              <a:rPr lang="en-US" sz="2400" dirty="0"/>
              <a:t> </a:t>
            </a:r>
            <a:r>
              <a:rPr lang="en-US" sz="2400" dirty="0" err="1"/>
              <a:t>estruturais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</a:t>
            </a:r>
            <a:r>
              <a:rPr lang="en-US" sz="2400" i="1" dirty="0"/>
              <a:t>Structural Equations Modeling </a:t>
            </a:r>
            <a:r>
              <a:rPr lang="en-US" sz="2400" dirty="0"/>
              <a:t>– SEM)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en-US" dirty="0"/>
              <a:t>Uma das </a:t>
            </a:r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básicas</a:t>
            </a:r>
            <a:r>
              <a:rPr lang="en-US" dirty="0"/>
              <a:t> da SEM é que se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testar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teoria</a:t>
            </a:r>
            <a:r>
              <a:rPr lang="en-US" dirty="0"/>
              <a:t> de </a:t>
            </a:r>
            <a:r>
              <a:rPr lang="en-US" dirty="0" err="1"/>
              <a:t>ordem</a:t>
            </a:r>
            <a:r>
              <a:rPr lang="en-US" dirty="0"/>
              <a:t> causal entre um conjunto de </a:t>
            </a:r>
            <a:r>
              <a:rPr lang="en-US" dirty="0" err="1"/>
              <a:t>variáveis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86" y="6170544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071735" y="6080691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41" y="6086639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93" y="6020599"/>
            <a:ext cx="1388745" cy="7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57200" y="908720"/>
            <a:ext cx="7931224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u="sng" dirty="0"/>
              <a:t>Recurso aprovado x gasto </a:t>
            </a:r>
          </a:p>
          <a:p>
            <a:endParaRPr lang="pt-BR" u="sng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086639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115616" y="6056211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22" y="6086639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93" y="6020599"/>
            <a:ext cx="1388745" cy="784860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330584B9-DB12-4D61-9831-27566D5E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05494"/>
              </p:ext>
            </p:extLst>
          </p:nvPr>
        </p:nvGraphicFramePr>
        <p:xfrm>
          <a:off x="971600" y="1916832"/>
          <a:ext cx="6912768" cy="3100116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2235176">
                  <a:extLst>
                    <a:ext uri="{9D8B030D-6E8A-4147-A177-3AD203B41FA5}">
                      <a16:colId xmlns:a16="http://schemas.microsoft.com/office/drawing/2014/main" xmlns="" val="1892744751"/>
                    </a:ext>
                  </a:extLst>
                </a:gridCol>
                <a:gridCol w="1423428">
                  <a:extLst>
                    <a:ext uri="{9D8B030D-6E8A-4147-A177-3AD203B41FA5}">
                      <a16:colId xmlns:a16="http://schemas.microsoft.com/office/drawing/2014/main" xmlns="" val="1309584698"/>
                    </a:ext>
                  </a:extLst>
                </a:gridCol>
                <a:gridCol w="1423428">
                  <a:extLst>
                    <a:ext uri="{9D8B030D-6E8A-4147-A177-3AD203B41FA5}">
                      <a16:colId xmlns:a16="http://schemas.microsoft.com/office/drawing/2014/main" xmlns="" val="116804406"/>
                    </a:ext>
                  </a:extLst>
                </a:gridCol>
                <a:gridCol w="1830736">
                  <a:extLst>
                    <a:ext uri="{9D8B030D-6E8A-4147-A177-3AD203B41FA5}">
                      <a16:colId xmlns:a16="http://schemas.microsoft.com/office/drawing/2014/main" xmlns="" val="3427430494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EXECUÇÃO FINANCEIRA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9697852"/>
                  </a:ext>
                </a:extLst>
              </a:tr>
              <a:tr h="266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Recursos Liberados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Recursos Gastos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Saldo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7866748"/>
                  </a:ext>
                </a:extLst>
              </a:tr>
              <a:tr h="292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Capital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39.691,48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22.598,06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17.093,42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3238403"/>
                  </a:ext>
                </a:extLst>
              </a:tr>
              <a:tr h="292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Custeio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24.500,00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14.564,92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9.935,08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22933137"/>
                  </a:ext>
                </a:extLst>
              </a:tr>
              <a:tr h="292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Bolsa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11.600,00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6.000,00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5.600,00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7875283"/>
                  </a:ext>
                </a:extLst>
              </a:tr>
              <a:tr h="111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Saldo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75.891,40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26.405,70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32.628,50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Rendimento</a:t>
                      </a:r>
                      <a:br>
                        <a:rPr lang="pt-BR" sz="1400">
                          <a:effectLst/>
                        </a:rPr>
                      </a:br>
                      <a:r>
                        <a:rPr lang="pt-BR" sz="1400">
                          <a:effectLst/>
                        </a:rPr>
                        <a:t>(2.099,92)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03984497"/>
                  </a:ext>
                </a:extLst>
              </a:tr>
              <a:tr h="266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Data da situação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(08/06/2019)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61231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3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908720"/>
            <a:ext cx="7920880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/>
              <a:t>Resultados: </a:t>
            </a:r>
          </a:p>
          <a:p>
            <a:pPr algn="ctr"/>
            <a:r>
              <a:rPr lang="pt-BR" b="1" dirty="0">
                <a:solidFill>
                  <a:schemeClr val="tx2"/>
                </a:solidFill>
              </a:rPr>
              <a:t>CARACTERIZAÇÃO DAS PARTICIPANTES</a:t>
            </a:r>
          </a:p>
          <a:p>
            <a:endParaRPr lang="pt-BR" b="1" u="sng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86" y="6170544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071735" y="6080691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41" y="6086639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93" y="6020599"/>
            <a:ext cx="1388745" cy="784860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AFAEF546-8769-4C77-AD82-6167165DC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42684"/>
              </p:ext>
            </p:extLst>
          </p:nvPr>
        </p:nvGraphicFramePr>
        <p:xfrm>
          <a:off x="779892" y="1709732"/>
          <a:ext cx="3576084" cy="3979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7508">
                  <a:extLst>
                    <a:ext uri="{9D8B030D-6E8A-4147-A177-3AD203B41FA5}">
                      <a16:colId xmlns:a16="http://schemas.microsoft.com/office/drawing/2014/main" xmlns="" val="3138393651"/>
                    </a:ext>
                  </a:extLst>
                </a:gridCol>
                <a:gridCol w="810568">
                  <a:extLst>
                    <a:ext uri="{9D8B030D-6E8A-4147-A177-3AD203B41FA5}">
                      <a16:colId xmlns:a16="http://schemas.microsoft.com/office/drawing/2014/main" xmlns="" val="2655622241"/>
                    </a:ext>
                  </a:extLst>
                </a:gridCol>
                <a:gridCol w="1828008">
                  <a:extLst>
                    <a:ext uri="{9D8B030D-6E8A-4147-A177-3AD203B41FA5}">
                      <a16:colId xmlns:a16="http://schemas.microsoft.com/office/drawing/2014/main" xmlns="" val="2904705775"/>
                    </a:ext>
                  </a:extLst>
                </a:gridCol>
              </a:tblGrid>
              <a:tr h="1206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RA (42)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515674405"/>
                  </a:ext>
                </a:extLst>
              </a:tr>
              <a:tr h="1206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%(N)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872486352"/>
                  </a:ext>
                </a:extLst>
              </a:tr>
              <a:tr h="132715">
                <a:tc row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Schooling Level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Illiterate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12% (5)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848448573"/>
                  </a:ext>
                </a:extLst>
              </a:tr>
              <a:tr h="1568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Incomplete Elementary School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45% (19)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78006164"/>
                  </a:ext>
                </a:extLst>
              </a:tr>
              <a:tr h="1695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Elementary School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14% (6)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46491372"/>
                  </a:ext>
                </a:extLst>
              </a:tr>
              <a:tr h="1263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Incomplete High School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10% (4)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883108779"/>
                  </a:ext>
                </a:extLst>
              </a:tr>
              <a:tr h="1555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High School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19% (8)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72380499"/>
                  </a:ext>
                </a:extLst>
              </a:tr>
              <a:tr h="946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College degree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10% (4)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85244424"/>
                  </a:ext>
                </a:extLst>
              </a:tr>
              <a:tr h="1327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Other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2% (1)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46976144"/>
                  </a:ext>
                </a:extLst>
              </a:tr>
              <a:tr h="9461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Employee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26% (11)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74031006"/>
                  </a:ext>
                </a:extLst>
              </a:tr>
              <a:tr h="946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74% (31)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142011247"/>
                  </a:ext>
                </a:extLst>
              </a:tr>
              <a:tr h="9461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Leisure activity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51% (22)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78378718"/>
                  </a:ext>
                </a:extLst>
              </a:tr>
              <a:tr h="946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49% (20)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43210536"/>
                  </a:ext>
                </a:extLst>
              </a:tr>
              <a:tr h="9461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Physical Activity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44% (18)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8452316"/>
                  </a:ext>
                </a:extLst>
              </a:tr>
              <a:tr h="946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56% (24)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223347499"/>
                  </a:ext>
                </a:extLst>
              </a:tr>
              <a:tr h="94615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Religion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Catholic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56% (23)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703413674"/>
                  </a:ext>
                </a:extLst>
              </a:tr>
              <a:tr h="946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Protestant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31% (13)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824978826"/>
                  </a:ext>
                </a:extLst>
              </a:tr>
              <a:tr h="946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Spiritism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6% (3)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8117863"/>
                  </a:ext>
                </a:extLst>
              </a:tr>
              <a:tr h="946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Others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6% (3)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68667171"/>
                  </a:ext>
                </a:extLst>
              </a:tr>
              <a:tr h="94615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Marital Status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Married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39% (16)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962744741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Single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27% (11)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84896078"/>
                  </a:ext>
                </a:extLst>
              </a:tr>
              <a:tr h="1511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Widowed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18% (8)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847661114"/>
                  </a:ext>
                </a:extLst>
              </a:tr>
              <a:tr h="1130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Divorced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10% (4)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64957329"/>
                  </a:ext>
                </a:extLst>
              </a:tr>
              <a:tr h="1250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Cohabitating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6% (3)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163687924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0E3FCAA9-FDC5-47E3-A7D2-24019323F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10786"/>
              </p:ext>
            </p:extLst>
          </p:nvPr>
        </p:nvGraphicFramePr>
        <p:xfrm>
          <a:off x="4877802" y="1709732"/>
          <a:ext cx="3222588" cy="3979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8452">
                  <a:extLst>
                    <a:ext uri="{9D8B030D-6E8A-4147-A177-3AD203B41FA5}">
                      <a16:colId xmlns:a16="http://schemas.microsoft.com/office/drawing/2014/main" xmlns="" val="4119515830"/>
                    </a:ext>
                  </a:extLst>
                </a:gridCol>
                <a:gridCol w="857232">
                  <a:extLst>
                    <a:ext uri="{9D8B030D-6E8A-4147-A177-3AD203B41FA5}">
                      <a16:colId xmlns:a16="http://schemas.microsoft.com/office/drawing/2014/main" xmlns="" val="226745901"/>
                    </a:ext>
                  </a:extLst>
                </a:gridCol>
                <a:gridCol w="788452">
                  <a:extLst>
                    <a:ext uri="{9D8B030D-6E8A-4147-A177-3AD203B41FA5}">
                      <a16:colId xmlns:a16="http://schemas.microsoft.com/office/drawing/2014/main" xmlns="" val="4131337852"/>
                    </a:ext>
                  </a:extLst>
                </a:gridCol>
                <a:gridCol w="788452">
                  <a:extLst>
                    <a:ext uri="{9D8B030D-6E8A-4147-A177-3AD203B41FA5}">
                      <a16:colId xmlns:a16="http://schemas.microsoft.com/office/drawing/2014/main" xmlns="" val="1653957751"/>
                    </a:ext>
                  </a:extLst>
                </a:gridCol>
              </a:tblGrid>
              <a:tr h="143407">
                <a:tc row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Medicine*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Current NSAID use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42806146"/>
                  </a:ext>
                </a:extLst>
              </a:tr>
              <a:tr h="1434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Corticoids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30016077"/>
                  </a:ext>
                </a:extLst>
              </a:tr>
              <a:tr h="1434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DMARDs - synthetic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Methotrexate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Sulfasalazine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Leflunomide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Hydroxychloroquine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69364371"/>
                  </a:ext>
                </a:extLst>
              </a:tr>
              <a:tr h="1434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71195492"/>
                  </a:ext>
                </a:extLst>
              </a:tr>
              <a:tr h="1434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5310844"/>
                  </a:ext>
                </a:extLst>
              </a:tr>
              <a:tr h="6249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586776444"/>
                  </a:ext>
                </a:extLst>
              </a:tr>
              <a:tr h="1434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DMARDs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- Biologic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</a:rPr>
                        <a:t>Adalimumab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</a:rPr>
                        <a:t>Certolizumab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</a:rPr>
                        <a:t>Etanercept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</a:rPr>
                        <a:t>Infliximab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</a:rPr>
                        <a:t>Golimumab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</a:rPr>
                        <a:t>Abatacept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Rituximab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Tocilizumab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96013358"/>
                  </a:ext>
                </a:extLst>
              </a:tr>
              <a:tr h="1434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844468914"/>
                  </a:ext>
                </a:extLst>
              </a:tr>
              <a:tr h="1434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48010393"/>
                  </a:ext>
                </a:extLst>
              </a:tr>
              <a:tr h="1434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71583704"/>
                  </a:ext>
                </a:extLst>
              </a:tr>
              <a:tr h="1434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926397"/>
                  </a:ext>
                </a:extLst>
              </a:tr>
              <a:tr h="1434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31270185"/>
                  </a:ext>
                </a:extLst>
              </a:tr>
              <a:tr h="1434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64300029"/>
                  </a:ext>
                </a:extLst>
              </a:tr>
              <a:tr h="9168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79152243"/>
                  </a:ext>
                </a:extLst>
              </a:tr>
              <a:tr h="143407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Diagnosis Time of RA (years)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17.45±9,08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08479131"/>
                  </a:ext>
                </a:extLst>
              </a:tr>
              <a:tr h="143407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CDAI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Remission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9%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01386328"/>
                  </a:ext>
                </a:extLst>
              </a:tr>
              <a:tr h="1434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Low Disease Activity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78056407"/>
                  </a:ext>
                </a:extLst>
              </a:tr>
              <a:tr h="1434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Moderate Disease Activity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34%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59474"/>
                  </a:ext>
                </a:extLst>
              </a:tr>
              <a:tr h="1434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High Disease Activity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27%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714873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5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marca PPSUS transparente-0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2753520" cy="45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851665"/>
            <a:ext cx="7920880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/>
              <a:t>Resultados: </a:t>
            </a:r>
          </a:p>
          <a:p>
            <a:pPr algn="ctr"/>
            <a:r>
              <a:rPr lang="pt-BR" b="1" u="sng" dirty="0">
                <a:solidFill>
                  <a:schemeClr val="tx2"/>
                </a:solidFill>
              </a:rPr>
              <a:t>ASPECTOS PSICOSSOCIAIS</a:t>
            </a:r>
          </a:p>
          <a:p>
            <a:endParaRPr lang="pt-BR" b="1" u="sng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86" y="6170544"/>
            <a:ext cx="1368152" cy="55101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r="30028"/>
          <a:stretch/>
        </p:blipFill>
        <p:spPr>
          <a:xfrm>
            <a:off x="1071735" y="6080691"/>
            <a:ext cx="2232248" cy="646176"/>
          </a:xfrm>
          <a:prstGeom prst="rect">
            <a:avLst/>
          </a:prstGeom>
        </p:spPr>
      </p:pic>
      <p:pic>
        <p:nvPicPr>
          <p:cNvPr id="9" name="Imagem 8" descr="logo marca FA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41" y="6086639"/>
            <a:ext cx="1073785" cy="7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93" y="6020599"/>
            <a:ext cx="1388745" cy="784860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750D3CF-5B26-42F4-915E-F897576DE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8104"/>
              </p:ext>
            </p:extLst>
          </p:nvPr>
        </p:nvGraphicFramePr>
        <p:xfrm>
          <a:off x="899593" y="1636236"/>
          <a:ext cx="3096343" cy="3585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815">
                  <a:extLst>
                    <a:ext uri="{9D8B030D-6E8A-4147-A177-3AD203B41FA5}">
                      <a16:colId xmlns:a16="http://schemas.microsoft.com/office/drawing/2014/main" xmlns="" val="920938493"/>
                    </a:ext>
                  </a:extLst>
                </a:gridCol>
                <a:gridCol w="1539416">
                  <a:extLst>
                    <a:ext uri="{9D8B030D-6E8A-4147-A177-3AD203B41FA5}">
                      <a16:colId xmlns:a16="http://schemas.microsoft.com/office/drawing/2014/main" xmlns="" val="357857613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3997873394"/>
                    </a:ext>
                  </a:extLst>
                </a:gridCol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5663442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Scores (A±SD)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73607093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NPRS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5.31±2.57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821345947"/>
                  </a:ext>
                </a:extLst>
              </a:tr>
              <a:tr h="144145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BPI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Maximum Pain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5.67±2.52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456304961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Minimum Pain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3.31±2.17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41510087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Average Pain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4.44±1.99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02896160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Pain at the moment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3.9±2.81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652894151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Impact on general activities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5.16±3.08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98167996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Impact on Mood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5.49±3.14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5871419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Impact on walking ability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5.07±3.33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049667046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Impact on work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5.72±3.35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27069170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Impact on personal relationship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3.38±3.51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68563598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Impact on sleep</a:t>
                      </a:r>
                      <a:endParaRPr lang="pt-B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4.12±3.31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874213449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Impact on pleasure in living</a:t>
                      </a:r>
                      <a:endParaRPr lang="pt-BR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4.00±3,84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88118087"/>
                  </a:ext>
                </a:extLst>
              </a:tr>
              <a:tr h="14414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Disability Questionnaire Rolland-Morris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14.73±6.21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77757212"/>
                  </a:ext>
                </a:extLst>
              </a:tr>
              <a:tr h="14414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HADS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Anxiety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9.36±3.15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45601747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Depression</a:t>
                      </a:r>
                      <a:endParaRPr lang="pt-BR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4.95±2.21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16242306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107EE2FA-5866-40BC-B37A-944700153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05332"/>
              </p:ext>
            </p:extLst>
          </p:nvPr>
        </p:nvGraphicFramePr>
        <p:xfrm>
          <a:off x="4180826" y="2060174"/>
          <a:ext cx="4196506" cy="2664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372">
                  <a:extLst>
                    <a:ext uri="{9D8B030D-6E8A-4147-A177-3AD203B41FA5}">
                      <a16:colId xmlns:a16="http://schemas.microsoft.com/office/drawing/2014/main" xmlns="" val="3443227498"/>
                    </a:ext>
                  </a:extLst>
                </a:gridCol>
                <a:gridCol w="1523372">
                  <a:extLst>
                    <a:ext uri="{9D8B030D-6E8A-4147-A177-3AD203B41FA5}">
                      <a16:colId xmlns:a16="http://schemas.microsoft.com/office/drawing/2014/main" xmlns="" val="1371788970"/>
                    </a:ext>
                  </a:extLst>
                </a:gridCol>
                <a:gridCol w="1058839">
                  <a:extLst>
                    <a:ext uri="{9D8B030D-6E8A-4147-A177-3AD203B41FA5}">
                      <a16:colId xmlns:a16="http://schemas.microsoft.com/office/drawing/2014/main" xmlns="" val="2961274266"/>
                    </a:ext>
                  </a:extLst>
                </a:gridCol>
                <a:gridCol w="90923">
                  <a:extLst>
                    <a:ext uri="{9D8B030D-6E8A-4147-A177-3AD203B41FA5}">
                      <a16:colId xmlns:a16="http://schemas.microsoft.com/office/drawing/2014/main" xmlns="" val="1486999202"/>
                    </a:ext>
                  </a:extLst>
                </a:gridCol>
              </a:tblGrid>
              <a:tr h="144145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WHOQOL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Physical domain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38.91±14.31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6583482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Psychological domain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64.36±12.53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172303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Social domain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67.07±16.86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2255057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Environment domain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51.08±17.01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8820450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Quality of Life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55.43±13.74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6736534"/>
                  </a:ext>
                </a:extLst>
              </a:tr>
              <a:tr h="14414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CPAQ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Activity engagement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45.4±11.00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189866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Pain willingness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18.87±9.9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5898790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Levels of acceptance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64.27±10,46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8696753"/>
                  </a:ext>
                </a:extLst>
              </a:tr>
              <a:tr h="144145">
                <a:tc gridSpan="2">
                  <a:txBody>
                    <a:bodyPr/>
                    <a:lstStyle/>
                    <a:p>
                      <a:pPr indent="3638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PSQE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41.48±11.18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2004414"/>
                  </a:ext>
                </a:extLst>
              </a:tr>
              <a:tr h="14414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EMEP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Problem- focused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3.68±0.58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4012646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Emotion - focused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2.51±0.55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88276647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Religion -focused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4.09±0.59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64040808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Social Support - focused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3.33±0.77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9967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1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1113</Words>
  <Application>Microsoft Office PowerPoint</Application>
  <PresentationFormat>Apresentação na tela (4:3)</PresentationFormat>
  <Paragraphs>762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Wingdings</vt:lpstr>
      <vt:lpstr>Tema do Office</vt:lpstr>
      <vt:lpstr>VIVÊNCIA DA DOR CRÔNICA EM PACIENTES COM ARTRITE REUMATOIDE E SUA CORRELAÇÃO ENTRE ASPECTOS BIOPSICOSSOCIAIS E BIOMARCADORES SANGUÍNEOS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Datasus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projeto</dc:title>
  <dc:creator>Felipe Fagundes Soares</dc:creator>
  <cp:lastModifiedBy>Vanessa</cp:lastModifiedBy>
  <cp:revision>30</cp:revision>
  <dcterms:created xsi:type="dcterms:W3CDTF">2015-07-07T17:28:06Z</dcterms:created>
  <dcterms:modified xsi:type="dcterms:W3CDTF">2021-03-14T11:26:54Z</dcterms:modified>
</cp:coreProperties>
</file>