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71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 showGuide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83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6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73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0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5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67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379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97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90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67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4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1F3FD35-3383-43AC-924C-4E66292DCD78}" type="datetimeFigureOut">
              <a:rPr lang="pt-BR" smtClean="0"/>
              <a:pPr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7DB093E-764A-4051-A866-FB47344C21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32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about:blank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cid:part6.04070503.07020102@faperj.b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/>
        </p:nvSpPr>
        <p:spPr>
          <a:xfrm>
            <a:off x="451861" y="822013"/>
            <a:ext cx="8385826" cy="5127267"/>
          </a:xfrm>
          <a:prstGeom prst="roundRect">
            <a:avLst>
              <a:gd name="adj" fmla="val 10540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309863"/>
            <a:ext cx="7772400" cy="1151884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tx1"/>
                </a:solidFill>
              </a:rPr>
              <a:t>O ERRO MÉDICO NOS TRIBUNAIS NO DISTRITO DEFERAL</a:t>
            </a:r>
            <a:endParaRPr lang="pt-BR" sz="3200" dirty="0">
              <a:latin typeface="+mj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Equipe e instituição:</a:t>
            </a:r>
          </a:p>
          <a:p>
            <a:pPr algn="r"/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Maria Célia Delduque</a:t>
            </a:r>
          </a:p>
          <a:p>
            <a:pPr algn="r"/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Sandra Mara Campos Alves</a:t>
            </a:r>
          </a:p>
          <a:p>
            <a:pPr algn="r"/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Talita Gomes</a:t>
            </a:r>
          </a:p>
          <a:p>
            <a:pPr algn="r"/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Fundação Oswaldo Cruz- Brasília</a:t>
            </a:r>
          </a:p>
        </p:txBody>
      </p:sp>
      <p:pic>
        <p:nvPicPr>
          <p:cNvPr id="1026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116" y="150648"/>
            <a:ext cx="3622124" cy="542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060" y="6139556"/>
            <a:ext cx="1368152" cy="55101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216289" y="924860"/>
            <a:ext cx="6728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Seminário Parcial de Acompanhamento e Avaliação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6490" y="3222392"/>
            <a:ext cx="4807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Fundação de Apoio à Pesquisa do Distrito Federal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755576" y="6052127"/>
            <a:ext cx="2232248" cy="646176"/>
          </a:xfrm>
          <a:prstGeom prst="rect">
            <a:avLst/>
          </a:prstGeom>
        </p:spPr>
      </p:pic>
      <p:pic>
        <p:nvPicPr>
          <p:cNvPr id="12" name="Imagem 11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805" y="6042049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215" y="6014821"/>
            <a:ext cx="1388745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2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2DACE366-FEED-4AEF-9ED4-0CEB04DA5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620688"/>
            <a:ext cx="6006215" cy="350642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EAB1741-7344-4C22-9F31-653D9B8667A7}"/>
              </a:ext>
            </a:extLst>
          </p:cNvPr>
          <p:cNvSpPr txBox="1"/>
          <p:nvPr/>
        </p:nvSpPr>
        <p:spPr>
          <a:xfrm>
            <a:off x="1043608" y="479715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maioria das ações foram julgadas improcedentes, ou seja, o Poder Judiciário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 reconheceu o dano material ou moral causado ao paciente pelo erro médico</a:t>
            </a:r>
          </a:p>
        </p:txBody>
      </p:sp>
    </p:spTree>
    <p:extLst>
      <p:ext uri="{BB962C8B-B14F-4D97-AF65-F5344CB8AC3E}">
        <p14:creationId xmlns:p14="http://schemas.microsoft.com/office/powerpoint/2010/main" val="16028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200" y="6007997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115616" y="5936924"/>
            <a:ext cx="2232248" cy="646176"/>
          </a:xfrm>
          <a:prstGeom prst="rect">
            <a:avLst/>
          </a:prstGeom>
        </p:spPr>
      </p:pic>
      <p:pic>
        <p:nvPicPr>
          <p:cNvPr id="9" name="Imagem 8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307" y="5900602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687" y="5886177"/>
            <a:ext cx="1388745" cy="78486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B0E5D89B-6836-4F6D-9FC3-DB11AED1F9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608" y="1005630"/>
            <a:ext cx="7754784" cy="484674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98AC405B-865A-4DC7-A268-08A5E2D4DF98}"/>
              </a:ext>
            </a:extLst>
          </p:cNvPr>
          <p:cNvSpPr txBox="1"/>
          <p:nvPr/>
        </p:nvSpPr>
        <p:spPr>
          <a:xfrm>
            <a:off x="827584" y="2396157"/>
            <a:ext cx="7344816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165" algn="just">
              <a:lnSpc>
                <a:spcPct val="150000"/>
              </a:lnSpc>
            </a:pPr>
            <a:r>
              <a:rPr lang="pt-BR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CURTO PRAZO: Traçar estratégias em relação à Segurança do Paciente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165" algn="just">
              <a:lnSpc>
                <a:spcPct val="150000"/>
              </a:lnSpc>
            </a:pPr>
            <a:r>
              <a:rPr lang="pt-BR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LONGO PRAZO: Formular políticas no tema da segurança do Paciente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165" algn="just">
              <a:lnSpc>
                <a:spcPct val="150000"/>
              </a:lnSpc>
            </a:pPr>
            <a:r>
              <a:rPr lang="pt-BR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MÉDIO PRAZO: Dar visibilidade aos danos produzidos pela atividade médica no SUS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165" algn="just">
              <a:lnSpc>
                <a:spcPct val="150000"/>
              </a:lnSpc>
            </a:pPr>
            <a:r>
              <a:rPr lang="pt-BR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CURTO PRAZO: Melhorar o sistema de notificação de incidentes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7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57200" y="836713"/>
            <a:ext cx="8219256" cy="77559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b="1" u="sng" dirty="0"/>
              <a:t>Breve contextualização do problema e relevância do tema</a:t>
            </a:r>
          </a:p>
          <a:p>
            <a:endParaRPr lang="pt-BR" dirty="0"/>
          </a:p>
          <a:p>
            <a:pPr marL="171450" indent="-171450" algn="just">
              <a:buFontTx/>
              <a:buChar char="-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erro médico pode ser entendido e conceituado como a conduta profissional inadequada que supõe uma inobservância técnica, capaz de produzir dano à vida ou agravo à saúde de outrem, mediante imperícia, imprudência ou negligência (Gomes K. C. M.,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Drumond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J. G. F., França G. V, 2001).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Tx/>
              <a:buChar char="-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Com o crescimento das demandas jurídicas por erro médico, verificou-se plena discussão de que os maus resultados ocorridos não deveriam ser imputados exclusivamente ao médico que diretamente atuou no caso. No fim do século XX, o erro médico passou a ser problema de Saúde Pública, uma vez que os recursos humanos e materiais para a correção do erro aumentavam consideravelmente (Campo, R. A. C., Camargo, R. A. E., Neves, L. R, 2016).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- Necessidade de investigação acerca do número de processos sobre o tema, da motivação para os processos e a forma que vem decidindo o tribunal. </a:t>
            </a:r>
          </a:p>
          <a:p>
            <a:pPr algn="just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909" y="6128274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043608" y="6086639"/>
            <a:ext cx="2232248" cy="646176"/>
          </a:xfrm>
          <a:prstGeom prst="rect">
            <a:avLst/>
          </a:prstGeom>
        </p:spPr>
      </p:pic>
      <p:pic>
        <p:nvPicPr>
          <p:cNvPr id="10" name="Imagem 9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14" y="6077389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m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641" y="6011349"/>
            <a:ext cx="1388745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2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57200" y="980728"/>
            <a:ext cx="8291264" cy="61863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u="sng" dirty="0"/>
              <a:t>Objetivos propostos x realizados</a:t>
            </a:r>
          </a:p>
          <a:p>
            <a:endParaRPr lang="pt-BR" dirty="0"/>
          </a:p>
          <a:p>
            <a:pPr algn="just"/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Houve alteração dos objetivos propostos quanto ao intervalo temporal esperado para o levantamento dos dados.</a:t>
            </a:r>
          </a:p>
          <a:p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período inicial foi de 2000 a 2015, porém ao chegar ao banco de dados do TJDFT, os dados dos processos anteriores a 2010 não estavam completos, alguns com falhas que prejudicariam a pesquisa.</a:t>
            </a:r>
          </a:p>
          <a:p>
            <a:endParaRPr lang="pt-B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partir de 2010, o TJDFT passou a adotar métodos mais seguros de consulta processual, a fim de dar a conhecer o inteiro teor das peças processuais. </a:t>
            </a:r>
          </a:p>
          <a:p>
            <a:endParaRPr lang="pt-B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Assim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espaço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temporal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passou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ser de 2010 a 2018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741" y="6170544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187624" y="6086639"/>
            <a:ext cx="2232248" cy="646176"/>
          </a:xfrm>
          <a:prstGeom prst="rect">
            <a:avLst/>
          </a:prstGeom>
        </p:spPr>
      </p:pic>
      <p:pic>
        <p:nvPicPr>
          <p:cNvPr id="10" name="Imagem 9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762" y="6086639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m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93" y="6020599"/>
            <a:ext cx="1388745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1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11560" y="1196752"/>
            <a:ext cx="7920880" cy="4801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b="1" u="sng" dirty="0"/>
              <a:t>Materiais e Métodos</a:t>
            </a:r>
          </a:p>
          <a:p>
            <a:endParaRPr lang="pt-BR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Relatar e justificar modificações metodológicas realizadas após o projeto aprovado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086" y="6170544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071735" y="6080691"/>
            <a:ext cx="2232248" cy="646176"/>
          </a:xfrm>
          <a:prstGeom prst="rect">
            <a:avLst/>
          </a:prstGeom>
        </p:spPr>
      </p:pic>
      <p:pic>
        <p:nvPicPr>
          <p:cNvPr id="9" name="Imagem 8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341" y="6086639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93" y="6020599"/>
            <a:ext cx="1388745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57200" y="757208"/>
            <a:ext cx="7970038" cy="58169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b="1" u="sng" dirty="0"/>
              <a:t>Atividades planejadas x realizadas</a:t>
            </a:r>
          </a:p>
          <a:p>
            <a:endParaRPr lang="pt-BR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Descrever calendário de atividades. Conforme o calendário proposto, em que momento o projeto de encontra? Justificar atrasos na execução do projeto</a:t>
            </a:r>
          </a:p>
          <a:p>
            <a:endParaRPr lang="pt-BR" dirty="0"/>
          </a:p>
          <a:p>
            <a:endParaRPr lang="pt-BR" dirty="0"/>
          </a:p>
          <a:p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início da pesquisa sofreu pequeno atraso em função da demora na liberação dos recursos. Nesse ínterim, também houve o desligamento de importantes auxiliares de pesquisa da Fiocruz, o que ensejou um atraso maior, vista haver a necessidade de contratação de novos colaboradores. No entanto, na etapa de levantamento de dados foi empreendido um esforço maior de coleta de informações a fim de compensar o retardo inicial. O projeto seguiu o seu curso normalmente e foi finalizado no período esperado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128274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115616" y="6080691"/>
            <a:ext cx="2232248" cy="646176"/>
          </a:xfrm>
          <a:prstGeom prst="rect">
            <a:avLst/>
          </a:prstGeom>
        </p:spPr>
      </p:pic>
      <p:pic>
        <p:nvPicPr>
          <p:cNvPr id="9" name="Imagem 8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394" y="6053619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93" y="6020599"/>
            <a:ext cx="1388745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8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57200" y="908720"/>
            <a:ext cx="7931224" cy="4801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b="1" u="sng" dirty="0"/>
              <a:t>Recurso aprovado x gasto </a:t>
            </a:r>
          </a:p>
          <a:p>
            <a:endParaRPr lang="pt-BR" u="sng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086639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115616" y="6056211"/>
            <a:ext cx="2232248" cy="646176"/>
          </a:xfrm>
          <a:prstGeom prst="rect">
            <a:avLst/>
          </a:prstGeom>
        </p:spPr>
      </p:pic>
      <p:pic>
        <p:nvPicPr>
          <p:cNvPr id="9" name="Imagem 8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822" y="6086639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93" y="6020599"/>
            <a:ext cx="1388745" cy="78486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CF84207E-2C00-46EC-80BA-9813929843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552" y="2231875"/>
            <a:ext cx="7704856" cy="239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3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marca PPSUS transparente-01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753520" cy="4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11560" y="1196752"/>
            <a:ext cx="7848872" cy="42473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b="1" u="sng" dirty="0"/>
              <a:t>Resultados finais alcançados</a:t>
            </a:r>
          </a:p>
          <a:p>
            <a:endParaRPr lang="pt-BR" u="sng" dirty="0"/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Foram encontrados 653 processos que atenderam aos critérios da pesquisa, que utilizou os descritores: erro médico, indenização por erro médico, imperícia, imprudência e negligência + saúde.</a:t>
            </a:r>
          </a:p>
          <a:p>
            <a:endParaRPr lang="pt-PT" sz="1200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r>
              <a:rPr lang="pt-BR" dirty="0"/>
              <a:t>Distribuição dos processos por erro médico no Distrito Federal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975011"/>
            <a:ext cx="1368152" cy="55101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r="30028"/>
          <a:stretch/>
        </p:blipFill>
        <p:spPr>
          <a:xfrm>
            <a:off x="1115616" y="5975011"/>
            <a:ext cx="2232248" cy="646176"/>
          </a:xfrm>
          <a:prstGeom prst="rect">
            <a:avLst/>
          </a:prstGeom>
        </p:spPr>
      </p:pic>
      <p:pic>
        <p:nvPicPr>
          <p:cNvPr id="9" name="Imagem 8" descr="logo marca FA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902367"/>
            <a:ext cx="1073785" cy="71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687" y="5886177"/>
            <a:ext cx="1388745" cy="78486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28AD8AC-0D41-4613-B652-93A0795E96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13624" y="2844497"/>
            <a:ext cx="4458161" cy="259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7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4FF596DF-50CA-4679-B0DD-C7AE12CE6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764704"/>
            <a:ext cx="7706012" cy="583264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41CC271D-250C-4F59-8FAB-4F764D614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484785"/>
            <a:ext cx="6408711" cy="284955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E40953A0-A350-4E89-BFB4-5C77C80048B8}"/>
              </a:ext>
            </a:extLst>
          </p:cNvPr>
          <p:cNvSpPr txBox="1"/>
          <p:nvPr/>
        </p:nvSpPr>
        <p:spPr>
          <a:xfrm>
            <a:off x="1475656" y="908720"/>
            <a:ext cx="522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 Representação em juízo teve a seguinte distribuição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1403AEFD-7503-47CA-B417-DF11A9335613}"/>
              </a:ext>
            </a:extLst>
          </p:cNvPr>
          <p:cNvSpPr txBox="1"/>
          <p:nvPr/>
        </p:nvSpPr>
        <p:spPr>
          <a:xfrm>
            <a:off x="971599" y="4484726"/>
            <a:ext cx="7632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autosuficientes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utilizaram-se de advogados particulares, enquanto a Defensoria Pública atendeu majoritariamente a população hipossuficientes nos processos encontrados.</a:t>
            </a: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Ministério Público teve uma atuação insignificante no que se refere ao erro médico.</a:t>
            </a:r>
          </a:p>
        </p:txBody>
      </p:sp>
    </p:spTree>
    <p:extLst>
      <p:ext uri="{BB962C8B-B14F-4D97-AF65-F5344CB8AC3E}">
        <p14:creationId xmlns:p14="http://schemas.microsoft.com/office/powerpoint/2010/main" val="339532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CC5A038A-9BDA-48CC-A4A9-82290782D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71" y="980728"/>
            <a:ext cx="6365524" cy="3826087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3F4EDF61-9962-4A87-8439-D5FB8B9362D1}"/>
              </a:ext>
            </a:extLst>
          </p:cNvPr>
          <p:cNvSpPr txBox="1"/>
          <p:nvPr/>
        </p:nvSpPr>
        <p:spPr>
          <a:xfrm>
            <a:off x="827584" y="5157192"/>
            <a:ext cx="7774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 SUS dividiu com o setor privado a quantidade das ações por erro médico no DF</a:t>
            </a:r>
          </a:p>
        </p:txBody>
      </p:sp>
    </p:spTree>
    <p:extLst>
      <p:ext uri="{BB962C8B-B14F-4D97-AF65-F5344CB8AC3E}">
        <p14:creationId xmlns:p14="http://schemas.microsoft.com/office/powerpoint/2010/main" val="380062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633</Words>
  <Application>Microsoft Office PowerPoint</Application>
  <PresentationFormat>Apresentação na tela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Arial MT</vt:lpstr>
      <vt:lpstr>Calibri</vt:lpstr>
      <vt:lpstr>Tema do Office</vt:lpstr>
      <vt:lpstr>O ERRO MÉDICO NOS TRIBUNAIS NO DISTRITO DEFERAL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Datasus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projeto</dc:title>
  <dc:creator>Felipe Fagundes Soares</dc:creator>
  <cp:lastModifiedBy>Vanessa</cp:lastModifiedBy>
  <cp:revision>26</cp:revision>
  <dcterms:created xsi:type="dcterms:W3CDTF">2015-07-07T17:28:06Z</dcterms:created>
  <dcterms:modified xsi:type="dcterms:W3CDTF">2021-03-19T21:45:07Z</dcterms:modified>
</cp:coreProperties>
</file>